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97" r:id="rId3"/>
    <p:sldId id="265" r:id="rId4"/>
    <p:sldId id="298" r:id="rId5"/>
    <p:sldId id="299" r:id="rId6"/>
    <p:sldId id="300" r:id="rId7"/>
    <p:sldId id="301" r:id="rId8"/>
    <p:sldId id="302" r:id="rId9"/>
    <p:sldId id="303" r:id="rId10"/>
    <p:sldId id="306" r:id="rId11"/>
    <p:sldId id="272" r:id="rId12"/>
    <p:sldId id="308" r:id="rId13"/>
    <p:sldId id="275" r:id="rId14"/>
    <p:sldId id="276" r:id="rId15"/>
    <p:sldId id="278" r:id="rId16"/>
    <p:sldId id="279" r:id="rId17"/>
    <p:sldId id="309" r:id="rId18"/>
    <p:sldId id="280" r:id="rId19"/>
    <p:sldId id="281" r:id="rId20"/>
    <p:sldId id="282" r:id="rId21"/>
    <p:sldId id="283" r:id="rId22"/>
    <p:sldId id="284" r:id="rId23"/>
    <p:sldId id="285" r:id="rId24"/>
    <p:sldId id="286" r:id="rId25"/>
    <p:sldId id="287" r:id="rId26"/>
    <p:sldId id="310" r:id="rId27"/>
    <p:sldId id="288" r:id="rId28"/>
    <p:sldId id="290" r:id="rId29"/>
    <p:sldId id="291" r:id="rId30"/>
    <p:sldId id="292" r:id="rId31"/>
    <p:sldId id="293" r:id="rId32"/>
    <p:sldId id="294" r:id="rId33"/>
    <p:sldId id="295" r:id="rId34"/>
    <p:sldId id="311" r:id="rId35"/>
    <p:sldId id="312" r:id="rId36"/>
    <p:sldId id="313" r:id="rId37"/>
    <p:sldId id="315" r:id="rId38"/>
    <p:sldId id="316" r:id="rId39"/>
    <p:sldId id="317" r:id="rId4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B9"/>
    <a:srgbClr val="0072C6"/>
    <a:srgbClr val="FF3399"/>
    <a:srgbClr val="FF0066"/>
    <a:srgbClr val="0000FF"/>
    <a:srgbClr val="FFFF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2" autoAdjust="0"/>
    <p:restoredTop sz="91830"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395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F62DA1-87F5-4C81-BEE9-4956B090A0F2}" type="doc">
      <dgm:prSet loTypeId="urn:microsoft.com/office/officeart/2005/8/layout/process4" loCatId="process" qsTypeId="urn:microsoft.com/office/officeart/2005/8/quickstyle/simple5" qsCatId="simple" csTypeId="urn:microsoft.com/office/officeart/2005/8/colors/accent1_2" csCatId="accent1" phldr="1"/>
      <dgm:spPr/>
      <dgm:t>
        <a:bodyPr/>
        <a:lstStyle/>
        <a:p>
          <a:endParaRPr lang="fr-FR"/>
        </a:p>
      </dgm:t>
    </dgm:pt>
    <dgm:pt modelId="{817ACF56-8E0E-4762-955B-74C27959B0A8}">
      <dgm:prSet custT="1"/>
      <dgm:spPr>
        <a:solidFill>
          <a:srgbClr val="006FB9"/>
        </a:solidFill>
      </dgm:spPr>
      <dgm:t>
        <a:bodyPr vert="wordArtVert"/>
        <a:lstStyle/>
        <a:p>
          <a:pPr rtl="0"/>
          <a:r>
            <a:rPr lang="fr-FR" sz="2000" b="0" dirty="0" smtClean="0">
              <a:latin typeface="Impact" panose="020B0806030902050204" pitchFamily="34" charset="0"/>
            </a:rPr>
            <a:t>SOINS</a:t>
          </a:r>
          <a:r>
            <a:rPr lang="fr-FR" sz="800" b="0" dirty="0" smtClean="0">
              <a:latin typeface="Impact" panose="020B0806030902050204" pitchFamily="34" charset="0"/>
            </a:rPr>
            <a:t/>
          </a:r>
          <a:br>
            <a:rPr lang="fr-FR" sz="800" b="0" dirty="0" smtClean="0">
              <a:latin typeface="Impact" panose="020B0806030902050204" pitchFamily="34" charset="0"/>
            </a:rPr>
          </a:br>
          <a:endParaRPr lang="fr-FR" sz="800" b="0" dirty="0">
            <a:latin typeface="Impact" panose="020B0806030902050204" pitchFamily="34" charset="0"/>
          </a:endParaRPr>
        </a:p>
      </dgm:t>
    </dgm:pt>
    <dgm:pt modelId="{A78FBD03-20CC-4413-ACA7-64B05E46F180}" type="parTrans" cxnId="{144D8DFB-389B-4596-A13D-B452DDAFFD3D}">
      <dgm:prSet/>
      <dgm:spPr/>
      <dgm:t>
        <a:bodyPr/>
        <a:lstStyle/>
        <a:p>
          <a:endParaRPr lang="fr-FR"/>
        </a:p>
      </dgm:t>
    </dgm:pt>
    <dgm:pt modelId="{5FA10851-A63E-4D2C-8461-46459AAF9318}" type="sibTrans" cxnId="{144D8DFB-389B-4596-A13D-B452DDAFFD3D}">
      <dgm:prSet/>
      <dgm:spPr/>
      <dgm:t>
        <a:bodyPr/>
        <a:lstStyle/>
        <a:p>
          <a:endParaRPr lang="fr-FR"/>
        </a:p>
      </dgm:t>
    </dgm:pt>
    <dgm:pt modelId="{9611A416-641D-41EB-B66F-9E2F968DE6DA}" type="pres">
      <dgm:prSet presAssocID="{4AF62DA1-87F5-4C81-BEE9-4956B090A0F2}" presName="Name0" presStyleCnt="0">
        <dgm:presLayoutVars>
          <dgm:dir/>
          <dgm:animLvl val="lvl"/>
          <dgm:resizeHandles val="exact"/>
        </dgm:presLayoutVars>
      </dgm:prSet>
      <dgm:spPr/>
      <dgm:t>
        <a:bodyPr/>
        <a:lstStyle/>
        <a:p>
          <a:endParaRPr lang="fr-FR"/>
        </a:p>
      </dgm:t>
    </dgm:pt>
    <dgm:pt modelId="{DDA72728-3A55-4787-BF9E-FC89FD6DBC43}" type="pres">
      <dgm:prSet presAssocID="{817ACF56-8E0E-4762-955B-74C27959B0A8}" presName="boxAndChildren" presStyleCnt="0"/>
      <dgm:spPr/>
    </dgm:pt>
    <dgm:pt modelId="{23B7E077-430F-4F9B-8338-BDD6E5158085}" type="pres">
      <dgm:prSet presAssocID="{817ACF56-8E0E-4762-955B-74C27959B0A8}" presName="parentTextBox" presStyleLbl="node1" presStyleIdx="0" presStyleCnt="1" custLinFactNeighborX="35491" custLinFactNeighborY="258"/>
      <dgm:spPr/>
      <dgm:t>
        <a:bodyPr/>
        <a:lstStyle/>
        <a:p>
          <a:endParaRPr lang="fr-FR"/>
        </a:p>
      </dgm:t>
    </dgm:pt>
  </dgm:ptLst>
  <dgm:cxnLst>
    <dgm:cxn modelId="{A5354ABD-A791-42B6-B16B-BC2A5057BF56}" type="presOf" srcId="{817ACF56-8E0E-4762-955B-74C27959B0A8}" destId="{23B7E077-430F-4F9B-8338-BDD6E5158085}" srcOrd="0" destOrd="0" presId="urn:microsoft.com/office/officeart/2005/8/layout/process4"/>
    <dgm:cxn modelId="{5B0C1C36-B9B6-48C2-9650-B29AD3802F4E}" type="presOf" srcId="{4AF62DA1-87F5-4C81-BEE9-4956B090A0F2}" destId="{9611A416-641D-41EB-B66F-9E2F968DE6DA}" srcOrd="0" destOrd="0" presId="urn:microsoft.com/office/officeart/2005/8/layout/process4"/>
    <dgm:cxn modelId="{144D8DFB-389B-4596-A13D-B452DDAFFD3D}" srcId="{4AF62DA1-87F5-4C81-BEE9-4956B090A0F2}" destId="{817ACF56-8E0E-4762-955B-74C27959B0A8}" srcOrd="0" destOrd="0" parTransId="{A78FBD03-20CC-4413-ACA7-64B05E46F180}" sibTransId="{5FA10851-A63E-4D2C-8461-46459AAF9318}"/>
    <dgm:cxn modelId="{3357AD8A-1D7E-4F31-814C-846D9799B971}" type="presParOf" srcId="{9611A416-641D-41EB-B66F-9E2F968DE6DA}" destId="{DDA72728-3A55-4787-BF9E-FC89FD6DBC43}" srcOrd="0" destOrd="0" presId="urn:microsoft.com/office/officeart/2005/8/layout/process4"/>
    <dgm:cxn modelId="{E2CAD69A-99C5-4A05-831B-45E003AA3531}" type="presParOf" srcId="{DDA72728-3A55-4787-BF9E-FC89FD6DBC43}" destId="{23B7E077-430F-4F9B-8338-BDD6E515808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B7E077-430F-4F9B-8338-BDD6E5158085}">
      <dsp:nvSpPr>
        <dsp:cNvPr id="0" name=""/>
        <dsp:cNvSpPr/>
      </dsp:nvSpPr>
      <dsp:spPr>
        <a:xfrm>
          <a:off x="0" y="5310"/>
          <a:ext cx="370091" cy="5432204"/>
        </a:xfrm>
        <a:prstGeom prst="rect">
          <a:avLst/>
        </a:prstGeom>
        <a:solidFill>
          <a:srgbClr val="006FB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wordArtVert" wrap="square" lIns="142240" tIns="142240" rIns="142240" bIns="142240" numCol="1" spcCol="1270" anchor="ctr" anchorCtr="0">
          <a:noAutofit/>
        </a:bodyPr>
        <a:lstStyle/>
        <a:p>
          <a:pPr lvl="0" algn="ctr" defTabSz="889000" rtl="0">
            <a:lnSpc>
              <a:spcPct val="90000"/>
            </a:lnSpc>
            <a:spcBef>
              <a:spcPct val="0"/>
            </a:spcBef>
            <a:spcAft>
              <a:spcPct val="35000"/>
            </a:spcAft>
          </a:pPr>
          <a:r>
            <a:rPr lang="fr-FR" sz="2000" b="0" kern="1200" dirty="0" smtClean="0">
              <a:latin typeface="Impact" panose="020B0806030902050204" pitchFamily="34" charset="0"/>
            </a:rPr>
            <a:t>SOINS</a:t>
          </a:r>
          <a:r>
            <a:rPr lang="fr-FR" sz="800" b="0" kern="1200" dirty="0" smtClean="0">
              <a:latin typeface="Impact" panose="020B0806030902050204" pitchFamily="34" charset="0"/>
            </a:rPr>
            <a:t/>
          </a:r>
          <a:br>
            <a:rPr lang="fr-FR" sz="800" b="0" kern="1200" dirty="0" smtClean="0">
              <a:latin typeface="Impact" panose="020B0806030902050204" pitchFamily="34" charset="0"/>
            </a:rPr>
          </a:br>
          <a:endParaRPr lang="fr-FR" sz="800" b="0" kern="1200" dirty="0">
            <a:latin typeface="Impact" panose="020B0806030902050204" pitchFamily="34" charset="0"/>
          </a:endParaRPr>
        </a:p>
      </dsp:txBody>
      <dsp:txXfrm>
        <a:off x="0" y="5310"/>
        <a:ext cx="370091" cy="543220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71D6562-1A80-45C4-882D-2C9EFAC99A9B}" type="datetimeFigureOut">
              <a:rPr lang="fr-FR" smtClean="0"/>
              <a:pPr/>
              <a:t>15/06/2020</a:t>
            </a:fld>
            <a:endParaRPr lang="fr-FR"/>
          </a:p>
        </p:txBody>
      </p:sp>
      <p:sp>
        <p:nvSpPr>
          <p:cNvPr id="7" name="Espace réservé du numéro de diapositive 6"/>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3206D07-5E3B-4168-B855-7A94E3D5F7C3}" type="slidenum">
              <a:rPr lang="fr-FR" smtClean="0"/>
              <a:t>‹N°›</a:t>
            </a:fld>
            <a:endParaRPr lang="fr-FR"/>
          </a:p>
        </p:txBody>
      </p:sp>
    </p:spTree>
    <p:extLst>
      <p:ext uri="{BB962C8B-B14F-4D97-AF65-F5344CB8AC3E}">
        <p14:creationId xmlns:p14="http://schemas.microsoft.com/office/powerpoint/2010/main" val="63362364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293543D-6F2D-4414-95F2-5E387F501946}" type="datetimeFigureOut">
              <a:rPr lang="fr-FR" smtClean="0"/>
              <a:pPr/>
              <a:t>15/06/2020</a:t>
            </a:fld>
            <a:endParaRPr lang="fr-FR" dirty="0"/>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1CEB0B8-830F-4D07-B93C-E3AA9E46FC07}" type="slidenum">
              <a:rPr lang="fr-FR" smtClean="0"/>
              <a:pPr/>
              <a:t>‹N°›</a:t>
            </a:fld>
            <a:endParaRPr lang="fr-FR" dirty="0"/>
          </a:p>
        </p:txBody>
      </p:sp>
    </p:spTree>
    <p:extLst>
      <p:ext uri="{BB962C8B-B14F-4D97-AF65-F5344CB8AC3E}">
        <p14:creationId xmlns:p14="http://schemas.microsoft.com/office/powerpoint/2010/main" val="323503650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1CEB0B8-830F-4D07-B93C-E3AA9E46FC07}" type="slidenum">
              <a:rPr lang="fr-FR" smtClean="0"/>
              <a:pPr/>
              <a:t>1</a:t>
            </a:fld>
            <a:endParaRPr lang="fr-FR" dirty="0"/>
          </a:p>
        </p:txBody>
      </p:sp>
      <p:sp>
        <p:nvSpPr>
          <p:cNvPr id="5" name="Espace réservé du pied de page 4"/>
          <p:cNvSpPr>
            <a:spLocks noGrp="1"/>
          </p:cNvSpPr>
          <p:nvPr>
            <p:ph type="ftr" sz="quarter" idx="11"/>
          </p:nvPr>
        </p:nvSpPr>
        <p:spPr/>
        <p:txBody>
          <a:bodyPr/>
          <a:lstStyle/>
          <a:p>
            <a:endParaRPr lang="fr-FR" dirty="0"/>
          </a:p>
        </p:txBody>
      </p:sp>
    </p:spTree>
    <p:extLst>
      <p:ext uri="{BB962C8B-B14F-4D97-AF65-F5344CB8AC3E}">
        <p14:creationId xmlns:p14="http://schemas.microsoft.com/office/powerpoint/2010/main" val="1293734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Cette journée n’est pas un groupe de parole</a:t>
            </a:r>
          </a:p>
          <a:p>
            <a:endParaRPr lang="fr-FR" dirty="0" smtClean="0"/>
          </a:p>
          <a:p>
            <a:r>
              <a:rPr lang="fr-FR" dirty="0" smtClean="0"/>
              <a:t>Pour toute question liée à des situations très particulières,</a:t>
            </a:r>
            <a:r>
              <a:rPr lang="fr-FR" baseline="0" dirty="0" smtClean="0"/>
              <a:t> nous vous inviterons à contacter les professionnels basés au siège de l’Unafam (psychologues, assistante sociale, avocate) ou encore le bénévole responsable école. </a:t>
            </a:r>
            <a:endParaRPr lang="fr-FR" dirty="0"/>
          </a:p>
        </p:txBody>
      </p:sp>
      <p:sp>
        <p:nvSpPr>
          <p:cNvPr id="4" name="Espace réservé du pied de page 3"/>
          <p:cNvSpPr>
            <a:spLocks noGrp="1"/>
          </p:cNvSpPr>
          <p:nvPr>
            <p:ph type="ftr" sz="quarter" idx="10"/>
          </p:nvPr>
        </p:nvSpPr>
        <p:spPr/>
        <p:txBody>
          <a:bodyPr/>
          <a:lstStyle/>
          <a:p>
            <a:endParaRPr lang="fr-FR" dirty="0"/>
          </a:p>
        </p:txBody>
      </p:sp>
      <p:sp>
        <p:nvSpPr>
          <p:cNvPr id="5" name="Espace réservé du numéro de diapositive 4"/>
          <p:cNvSpPr>
            <a:spLocks noGrp="1"/>
          </p:cNvSpPr>
          <p:nvPr>
            <p:ph type="sldNum" sz="quarter" idx="11"/>
          </p:nvPr>
        </p:nvSpPr>
        <p:spPr/>
        <p:txBody>
          <a:bodyPr/>
          <a:lstStyle/>
          <a:p>
            <a:fld id="{21CEB0B8-830F-4D07-B93C-E3AA9E46FC07}" type="slidenum">
              <a:rPr lang="fr-FR" smtClean="0"/>
              <a:pPr/>
              <a:t>3</a:t>
            </a:fld>
            <a:endParaRPr lang="fr-FR" dirty="0"/>
          </a:p>
        </p:txBody>
      </p:sp>
    </p:spTree>
    <p:extLst>
      <p:ext uri="{BB962C8B-B14F-4D97-AF65-F5344CB8AC3E}">
        <p14:creationId xmlns:p14="http://schemas.microsoft.com/office/powerpoint/2010/main" val="3607535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développement de l’enfant est un processus global qui comporte 5 composantes.</a:t>
            </a:r>
          </a:p>
          <a:p>
            <a:r>
              <a:rPr lang="fr-FR" dirty="0" smtClean="0"/>
              <a:t>Chaque dimension s’intègre l’une à l’autre. Elles sont interdépendantes.</a:t>
            </a:r>
            <a:endParaRPr lang="fr-FR" dirty="0"/>
          </a:p>
        </p:txBody>
      </p:sp>
      <p:sp>
        <p:nvSpPr>
          <p:cNvPr id="4" name="Espace réservé du pied de page 3"/>
          <p:cNvSpPr>
            <a:spLocks noGrp="1"/>
          </p:cNvSpPr>
          <p:nvPr>
            <p:ph type="ftr" sz="quarter" idx="10"/>
          </p:nvPr>
        </p:nvSpPr>
        <p:spPr/>
        <p:txBody>
          <a:bodyPr/>
          <a:lstStyle/>
          <a:p>
            <a:endParaRPr lang="fr-FR" dirty="0"/>
          </a:p>
        </p:txBody>
      </p:sp>
      <p:sp>
        <p:nvSpPr>
          <p:cNvPr id="5" name="Espace réservé du numéro de diapositive 4"/>
          <p:cNvSpPr>
            <a:spLocks noGrp="1"/>
          </p:cNvSpPr>
          <p:nvPr>
            <p:ph type="sldNum" sz="quarter" idx="11"/>
          </p:nvPr>
        </p:nvSpPr>
        <p:spPr/>
        <p:txBody>
          <a:bodyPr/>
          <a:lstStyle/>
          <a:p>
            <a:fld id="{21CEB0B8-830F-4D07-B93C-E3AA9E46FC07}" type="slidenum">
              <a:rPr lang="fr-FR" smtClean="0"/>
              <a:pPr/>
              <a:t>7</a:t>
            </a:fld>
            <a:endParaRPr lang="fr-FR" dirty="0"/>
          </a:p>
        </p:txBody>
      </p:sp>
    </p:spTree>
    <p:extLst>
      <p:ext uri="{BB962C8B-B14F-4D97-AF65-F5344CB8AC3E}">
        <p14:creationId xmlns:p14="http://schemas.microsoft.com/office/powerpoint/2010/main" val="3231916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Evaluation :</a:t>
            </a:r>
          </a:p>
          <a:p>
            <a:endParaRPr lang="fr-FR" dirty="0" smtClean="0"/>
          </a:p>
          <a:p>
            <a:r>
              <a:rPr lang="fr-FR" dirty="0" smtClean="0"/>
              <a:t>Préciser que les questionnaire arrivent</a:t>
            </a:r>
            <a:r>
              <a:rPr lang="fr-FR" baseline="0" dirty="0" smtClean="0"/>
              <a:t> parfois dans les SPAMS, prévenir les participants pour qu’ils soient vigilants.</a:t>
            </a:r>
            <a:endParaRPr lang="fr-FR" dirty="0" smtClean="0"/>
          </a:p>
          <a:p>
            <a:endParaRPr lang="fr-FR" dirty="0" smtClean="0"/>
          </a:p>
          <a:p>
            <a:r>
              <a:rPr lang="fr-FR" dirty="0" smtClean="0"/>
              <a:t>Le questionnaire</a:t>
            </a:r>
            <a:r>
              <a:rPr lang="fr-FR" baseline="0" dirty="0" smtClean="0"/>
              <a:t> « à chaud » </a:t>
            </a:r>
            <a:r>
              <a:rPr lang="fr-FR" dirty="0" smtClean="0"/>
              <a:t>porte sur l’adéquation aux attentes, la préparation/organisation, le contenu/la pédagogie, les résultats de la formation et la satisfaction à chaud</a:t>
            </a:r>
          </a:p>
          <a:p>
            <a:r>
              <a:rPr lang="fr-FR" dirty="0" smtClean="0"/>
              <a:t>Le questionnaire</a:t>
            </a:r>
            <a:r>
              <a:rPr lang="fr-FR" baseline="0" dirty="0" smtClean="0"/>
              <a:t> « à froid » </a:t>
            </a:r>
            <a:r>
              <a:rPr lang="fr-FR" dirty="0" smtClean="0"/>
              <a:t>concerne l’atteinte des objectifs, l’impact de la formation et la satisfaction avec du recul </a:t>
            </a:r>
          </a:p>
          <a:p>
            <a:endParaRPr lang="fr-FR" dirty="0" smtClean="0"/>
          </a:p>
          <a:p>
            <a:endParaRPr lang="fr-FR" dirty="0" smtClean="0"/>
          </a:p>
          <a:p>
            <a:endParaRPr lang="fr-FR" dirty="0"/>
          </a:p>
        </p:txBody>
      </p:sp>
      <p:sp>
        <p:nvSpPr>
          <p:cNvPr id="4" name="Espace réservé du pied de page 3"/>
          <p:cNvSpPr>
            <a:spLocks noGrp="1"/>
          </p:cNvSpPr>
          <p:nvPr>
            <p:ph type="ftr" sz="quarter" idx="10"/>
          </p:nvPr>
        </p:nvSpPr>
        <p:spPr/>
        <p:txBody>
          <a:bodyPr/>
          <a:lstStyle/>
          <a:p>
            <a:endParaRPr lang="fr-FR" dirty="0"/>
          </a:p>
        </p:txBody>
      </p:sp>
      <p:sp>
        <p:nvSpPr>
          <p:cNvPr id="5" name="Espace réservé du numéro de diapositive 4"/>
          <p:cNvSpPr>
            <a:spLocks noGrp="1"/>
          </p:cNvSpPr>
          <p:nvPr>
            <p:ph type="sldNum" sz="quarter" idx="11"/>
          </p:nvPr>
        </p:nvSpPr>
        <p:spPr/>
        <p:txBody>
          <a:bodyPr/>
          <a:lstStyle/>
          <a:p>
            <a:fld id="{21CEB0B8-830F-4D07-B93C-E3AA9E46FC07}" type="slidenum">
              <a:rPr lang="fr-FR" smtClean="0"/>
              <a:pPr/>
              <a:t>39</a:t>
            </a:fld>
            <a:endParaRPr lang="fr-FR" dirty="0"/>
          </a:p>
        </p:txBody>
      </p:sp>
    </p:spTree>
    <p:extLst>
      <p:ext uri="{BB962C8B-B14F-4D97-AF65-F5344CB8AC3E}">
        <p14:creationId xmlns:p14="http://schemas.microsoft.com/office/powerpoint/2010/main" val="13042291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543818"/>
            <a:ext cx="8229600" cy="796950"/>
          </a:xfrm>
        </p:spPr>
        <p:txBody>
          <a:bodyPr anchor="t" anchorCtr="0"/>
          <a:lstStyle>
            <a:lvl1pPr algn="l">
              <a:defRPr/>
            </a:lvl1p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‹N°›</a:t>
            </a:fld>
            <a:endParaRPr lang="fr-FR" dirty="0"/>
          </a:p>
        </p:txBody>
      </p:sp>
      <p:sp>
        <p:nvSpPr>
          <p:cNvPr id="7" name="Étoile à 4 branches 6"/>
          <p:cNvSpPr/>
          <p:nvPr userDrawn="1"/>
        </p:nvSpPr>
        <p:spPr bwMode="auto">
          <a:xfrm rot="2663104">
            <a:off x="78439" y="586040"/>
            <a:ext cx="431800" cy="504825"/>
          </a:xfrm>
          <a:prstGeom prst="star4">
            <a:avLst/>
          </a:prstGeom>
          <a:solidFill>
            <a:srgbClr val="0072C6">
              <a:alpha val="50000"/>
            </a:srgbClr>
          </a:solidFill>
          <a:ln w="9525" cap="flat" cmpd="sng" algn="ctr">
            <a:noFill/>
            <a:prstDash val="solid"/>
            <a:round/>
            <a:headEnd type="none" w="med" len="med"/>
            <a:tailEnd type="none" w="med" len="med"/>
          </a:ln>
          <a:effectLst/>
        </p:spPr>
        <p:txBody>
          <a:bodyPr/>
          <a:lstStyle/>
          <a:p>
            <a:pPr>
              <a:defRPr/>
            </a:pPr>
            <a:endParaRPr lang="fr-FR" dirty="0"/>
          </a:p>
        </p:txBody>
      </p:sp>
      <p:cxnSp>
        <p:nvCxnSpPr>
          <p:cNvPr id="13" name="Connecteur droit 12"/>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237583237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181142161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377037826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421028530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2652058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9593" y="3128987"/>
            <a:ext cx="7056784" cy="1362075"/>
          </a:xfrm>
        </p:spPr>
        <p:txBody>
          <a:bodyPr anchor="t">
            <a:normAutofit/>
          </a:bodyPr>
          <a:lstStyle>
            <a:lvl1pPr algn="ctr">
              <a:defRPr sz="1800" b="0" i="1" cap="none" baseline="0">
                <a:solidFill>
                  <a:schemeClr val="bg1">
                    <a:lumMod val="65000"/>
                  </a:schemeClr>
                </a:solidFill>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899593" y="1628800"/>
            <a:ext cx="7056784" cy="1500187"/>
          </a:xfrm>
        </p:spPr>
        <p:txBody>
          <a:bodyPr anchor="b">
            <a:normAutofit/>
          </a:bodyPr>
          <a:lstStyle>
            <a:lvl1pPr marL="0" indent="0" algn="ctr">
              <a:buNone/>
              <a:defRPr lang="fr-FR" sz="4000" b="1" kern="1200" cap="all" dirty="0" smtClean="0">
                <a:solidFill>
                  <a:srgbClr val="0072C6"/>
                </a:solidFill>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Cliquez pour modifier les styles du texte du masque</a:t>
            </a:r>
          </a:p>
        </p:txBody>
      </p:sp>
      <p:pic>
        <p:nvPicPr>
          <p:cNvPr id="1026" name="Picture 2"/>
          <p:cNvPicPr>
            <a:picLocks noChangeAspect="1" noChangeArrowheads="1"/>
          </p:cNvPicPr>
          <p:nvPr userDrawn="1"/>
        </p:nvPicPr>
        <p:blipFill>
          <a:blip r:embed="rId2" cstate="print"/>
          <a:srcRect/>
          <a:stretch>
            <a:fillRect/>
          </a:stretch>
        </p:blipFill>
        <p:spPr bwMode="auto">
          <a:xfrm>
            <a:off x="2683226" y="3917565"/>
            <a:ext cx="3375799" cy="1600969"/>
          </a:xfrm>
          <a:prstGeom prst="rect">
            <a:avLst/>
          </a:prstGeom>
          <a:noFill/>
          <a:ln w="9525">
            <a:noFill/>
            <a:miter lim="800000"/>
            <a:headEnd/>
            <a:tailEnd/>
          </a:ln>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660232" y="4629174"/>
            <a:ext cx="859633" cy="10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
          <p:cNvSpPr>
            <a:spLocks noChangeArrowheads="1"/>
          </p:cNvSpPr>
          <p:nvPr userDrawn="1"/>
        </p:nvSpPr>
        <p:spPr bwMode="auto">
          <a:xfrm>
            <a:off x="1435100" y="6080125"/>
            <a:ext cx="1516063"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fr-FR" dirty="0">
                <a:latin typeface="Arial Narrow" panose="020B0606020202030204" pitchFamily="34" charset="0"/>
                <a:ea typeface="Calibri" panose="020F0502020204030204" pitchFamily="34" charset="0"/>
                <a:cs typeface="Times New Roman" panose="02020603050405020304" pitchFamily="18" charset="0"/>
              </a:rPr>
              <a:t>© 2019 Unafam</a:t>
            </a:r>
            <a:endParaRPr lang="fr-FR"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3"/>
          <p:cNvSpPr>
            <a:spLocks noChangeArrowheads="1"/>
          </p:cNvSpPr>
          <p:nvPr userDrawn="1"/>
        </p:nvSpPr>
        <p:spPr bwMode="auto">
          <a:xfrm>
            <a:off x="2951163" y="6176963"/>
            <a:ext cx="6265862"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fr-FR" sz="1100">
                <a:latin typeface="Arial Narrow" panose="020B0606020202030204" pitchFamily="34" charset="0"/>
                <a:ea typeface="Calibri" panose="020F0502020204030204" pitchFamily="34" charset="0"/>
                <a:cs typeface="Times New Roman" panose="02020603050405020304" pitchFamily="18" charset="0"/>
              </a:rPr>
              <a:t>Ce document est protégé par le droit d’auteur et ne peut être reproduit sans l’autorisation de l’auteur.</a:t>
            </a:r>
            <a:endParaRPr lang="fr-FR" sz="110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62127"/>
            <a:ext cx="8229600" cy="796950"/>
          </a:xfrm>
        </p:spPr>
        <p:txBody>
          <a:bodyPr/>
          <a:lstStyle>
            <a:lvl1pPr algn="l">
              <a:defRPr/>
            </a:lvl1p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457200" y="1412776"/>
            <a:ext cx="4038600" cy="4713387"/>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412776"/>
            <a:ext cx="4038600" cy="4713387"/>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7" name="Espace réservé du numéro de diapositive 6"/>
          <p:cNvSpPr>
            <a:spLocks noGrp="1"/>
          </p:cNvSpPr>
          <p:nvPr>
            <p:ph type="sldNum" sz="quarter" idx="12"/>
          </p:nvPr>
        </p:nvSpPr>
        <p:spPr/>
        <p:txBody>
          <a:bodyPr/>
          <a:lstStyle/>
          <a:p>
            <a:fld id="{C8100989-B75F-4602-84D8-19856CD6A586}" type="slidenum">
              <a:rPr lang="fr-FR" smtClean="0"/>
              <a:pPr/>
              <a:t>‹N°›</a:t>
            </a:fld>
            <a:endParaRPr lang="fr-FR" dirty="0"/>
          </a:p>
        </p:txBody>
      </p:sp>
      <p:cxnSp>
        <p:nvCxnSpPr>
          <p:cNvPr id="14" name="Connecteur droit 13"/>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796950"/>
          </a:xfrm>
        </p:spPr>
        <p:txBody>
          <a:bodyPr/>
          <a:lstStyle>
            <a:lvl1pPr algn="l">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457200" y="1412776"/>
            <a:ext cx="4040188" cy="762099"/>
          </a:xfrm>
        </p:spPr>
        <p:txBody>
          <a:bodyPr anchor="ctr" anchorCtr="0">
            <a:noAutofit/>
          </a:bodyPr>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texte 4"/>
          <p:cNvSpPr>
            <a:spLocks noGrp="1"/>
          </p:cNvSpPr>
          <p:nvPr>
            <p:ph type="body" sz="quarter" idx="3"/>
          </p:nvPr>
        </p:nvSpPr>
        <p:spPr>
          <a:xfrm>
            <a:off x="4645025" y="1412776"/>
            <a:ext cx="4041775" cy="762099"/>
          </a:xfrm>
        </p:spPr>
        <p:txBody>
          <a:bodyPr anchor="ctr" anchorCtr="0">
            <a:noAutofit/>
          </a:bodyPr>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9" name="Espace réservé du numéro de diapositive 8"/>
          <p:cNvSpPr>
            <a:spLocks noGrp="1"/>
          </p:cNvSpPr>
          <p:nvPr>
            <p:ph type="sldNum" sz="quarter" idx="12"/>
          </p:nvPr>
        </p:nvSpPr>
        <p:spPr/>
        <p:txBody>
          <a:bodyPr/>
          <a:lstStyle/>
          <a:p>
            <a:fld id="{C8100989-B75F-4602-84D8-19856CD6A586}" type="slidenum">
              <a:rPr lang="fr-FR" smtClean="0"/>
              <a:pPr/>
              <a:t>‹N°›</a:t>
            </a:fld>
            <a:endParaRPr lang="fr-FR" dirty="0"/>
          </a:p>
        </p:txBody>
      </p:sp>
      <p:sp>
        <p:nvSpPr>
          <p:cNvPr id="15" name="Étoile à 4 branches 14"/>
          <p:cNvSpPr/>
          <p:nvPr userDrawn="1"/>
        </p:nvSpPr>
        <p:spPr bwMode="auto">
          <a:xfrm rot="2663104">
            <a:off x="78439" y="586040"/>
            <a:ext cx="431800" cy="504825"/>
          </a:xfrm>
          <a:prstGeom prst="star4">
            <a:avLst/>
          </a:prstGeom>
          <a:solidFill>
            <a:srgbClr val="0072C6">
              <a:alpha val="50000"/>
            </a:srgbClr>
          </a:solidFill>
          <a:ln w="9525" cap="flat" cmpd="sng" algn="ctr">
            <a:noFill/>
            <a:prstDash val="solid"/>
            <a:round/>
            <a:headEnd type="none" w="med" len="med"/>
            <a:tailEnd type="none" w="med" len="med"/>
          </a:ln>
          <a:effectLst/>
        </p:spPr>
        <p:txBody>
          <a:bodyPr/>
          <a:lstStyle/>
          <a:p>
            <a:pPr>
              <a:defRPr/>
            </a:pPr>
            <a:endParaRPr lang="fr-FR" dirty="0"/>
          </a:p>
        </p:txBody>
      </p:sp>
      <p:cxnSp>
        <p:nvCxnSpPr>
          <p:cNvPr id="13" name="Connecteur droit 12"/>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7" name="Image 1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796950"/>
          </a:xfrm>
        </p:spPr>
        <p:txBody>
          <a:bodyPr/>
          <a:lstStyle>
            <a:lvl1pPr algn="l">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412776"/>
            <a:ext cx="4040188" cy="762099"/>
          </a:xfrm>
          <a:solidFill>
            <a:srgbClr val="0072C6"/>
          </a:solidFill>
          <a:ln>
            <a:solidFill>
              <a:srgbClr val="0072C6"/>
            </a:solidFill>
          </a:ln>
        </p:spPr>
        <p:txBody>
          <a:bodyPr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457200" y="2174875"/>
            <a:ext cx="4040188" cy="3951288"/>
          </a:xfrm>
          <a:ln>
            <a:solidFill>
              <a:srgbClr val="0072C6"/>
            </a:solidFill>
          </a:ln>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texte 4"/>
          <p:cNvSpPr>
            <a:spLocks noGrp="1"/>
          </p:cNvSpPr>
          <p:nvPr>
            <p:ph type="body" sz="quarter" idx="3"/>
          </p:nvPr>
        </p:nvSpPr>
        <p:spPr>
          <a:xfrm>
            <a:off x="4645025" y="1412776"/>
            <a:ext cx="4041775" cy="762099"/>
          </a:xfrm>
          <a:solidFill>
            <a:srgbClr val="0072C6"/>
          </a:solidFill>
          <a:ln>
            <a:solidFill>
              <a:srgbClr val="0072C6"/>
            </a:solidFill>
          </a:ln>
        </p:spPr>
        <p:txBody>
          <a:bodyPr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ln>
            <a:solidFill>
              <a:srgbClr val="0072C6"/>
            </a:solidFill>
          </a:ln>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9" name="Espace réservé du numéro de diapositive 8"/>
          <p:cNvSpPr>
            <a:spLocks noGrp="1"/>
          </p:cNvSpPr>
          <p:nvPr>
            <p:ph type="sldNum" sz="quarter" idx="12"/>
          </p:nvPr>
        </p:nvSpPr>
        <p:spPr/>
        <p:txBody>
          <a:bodyPr/>
          <a:lstStyle/>
          <a:p>
            <a:fld id="{C8100989-B75F-4602-84D8-19856CD6A586}" type="slidenum">
              <a:rPr lang="fr-FR" smtClean="0"/>
              <a:pPr/>
              <a:t>‹N°›</a:t>
            </a:fld>
            <a:endParaRPr lang="fr-FR" dirty="0"/>
          </a:p>
        </p:txBody>
      </p:sp>
      <p:sp>
        <p:nvSpPr>
          <p:cNvPr id="15" name="Étoile à 4 branches 14"/>
          <p:cNvSpPr/>
          <p:nvPr userDrawn="1"/>
        </p:nvSpPr>
        <p:spPr bwMode="auto">
          <a:xfrm rot="2663104">
            <a:off x="78439" y="586040"/>
            <a:ext cx="431800" cy="504825"/>
          </a:xfrm>
          <a:prstGeom prst="star4">
            <a:avLst/>
          </a:prstGeom>
          <a:solidFill>
            <a:srgbClr val="0072C6">
              <a:alpha val="50000"/>
            </a:srgbClr>
          </a:solidFill>
          <a:ln w="9525" cap="flat" cmpd="sng" algn="ctr">
            <a:noFill/>
            <a:prstDash val="solid"/>
            <a:round/>
            <a:headEnd type="none" w="med" len="med"/>
            <a:tailEnd type="none" w="med" len="med"/>
          </a:ln>
          <a:effectLst/>
        </p:spPr>
        <p:txBody>
          <a:bodyPr/>
          <a:lstStyle/>
          <a:p>
            <a:pPr>
              <a:defRPr/>
            </a:pPr>
            <a:endParaRPr lang="fr-FR" dirty="0"/>
          </a:p>
        </p:txBody>
      </p:sp>
      <p:cxnSp>
        <p:nvCxnSpPr>
          <p:cNvPr id="13" name="Connecteur droit 12"/>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7" name="Image 1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3008313" cy="742404"/>
          </a:xfrm>
        </p:spPr>
        <p:txBody>
          <a:bodyPr anchor="b"/>
          <a:lstStyle>
            <a:lvl1pPr algn="l">
              <a:defRPr sz="20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3575050" y="692696"/>
            <a:ext cx="5111750" cy="5433467"/>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7" name="Espace réservé du numéro de diapositive 6"/>
          <p:cNvSpPr>
            <a:spLocks noGrp="1"/>
          </p:cNvSpPr>
          <p:nvPr>
            <p:ph type="sldNum" sz="quarter" idx="12"/>
          </p:nvPr>
        </p:nvSpPr>
        <p:spPr/>
        <p:txBody>
          <a:bodyPr/>
          <a:lstStyle/>
          <a:p>
            <a:fld id="{C8100989-B75F-4602-84D8-19856CD6A586}" type="slidenum">
              <a:rPr lang="fr-FR" smtClean="0"/>
              <a:pPr/>
              <a:t>‹N°›</a:t>
            </a:fld>
            <a:endParaRPr lang="fr-FR" dirty="0"/>
          </a:p>
        </p:txBody>
      </p:sp>
      <p:cxnSp>
        <p:nvCxnSpPr>
          <p:cNvPr id="11" name="Connecteur droit 10"/>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796950"/>
          </a:xfrm>
        </p:spPr>
        <p:txBody>
          <a:bodyPr/>
          <a:lstStyle>
            <a:lvl1pPr algn="l">
              <a:defRPr/>
            </a:lvl1pPr>
          </a:lstStyle>
          <a:p>
            <a:r>
              <a:rPr lang="fr-FR" dirty="0" smtClean="0"/>
              <a:t>Cliquez pour modifier le style du titre</a:t>
            </a:r>
            <a:endParaRPr lang="fr-FR" dirty="0"/>
          </a:p>
        </p:txBody>
      </p:sp>
      <p:sp>
        <p:nvSpPr>
          <p:cNvPr id="3" name="Espace réservé du texte vertical 2"/>
          <p:cNvSpPr>
            <a:spLocks noGrp="1"/>
          </p:cNvSpPr>
          <p:nvPr>
            <p:ph type="body" orient="vert" idx="1"/>
          </p:nvPr>
        </p:nvSpPr>
        <p:spPr>
          <a:xfrm>
            <a:off x="457200" y="1379910"/>
            <a:ext cx="8229600" cy="4758502"/>
          </a:xfrm>
        </p:spPr>
        <p:txBody>
          <a:bodyPr vert="eaVert"/>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‹N°›</a:t>
            </a:fld>
            <a:endParaRPr lang="fr-FR" dirty="0"/>
          </a:p>
        </p:txBody>
      </p:sp>
      <p:sp>
        <p:nvSpPr>
          <p:cNvPr id="12" name="Étoile à 4 branches 11"/>
          <p:cNvSpPr/>
          <p:nvPr userDrawn="1"/>
        </p:nvSpPr>
        <p:spPr bwMode="auto">
          <a:xfrm rot="2663104">
            <a:off x="78439" y="586040"/>
            <a:ext cx="431800" cy="504825"/>
          </a:xfrm>
          <a:prstGeom prst="star4">
            <a:avLst/>
          </a:prstGeom>
          <a:solidFill>
            <a:srgbClr val="0072C6">
              <a:alpha val="50000"/>
            </a:srgbClr>
          </a:solidFill>
          <a:ln w="9525" cap="flat" cmpd="sng" algn="ctr">
            <a:noFill/>
            <a:prstDash val="solid"/>
            <a:round/>
            <a:headEnd type="none" w="med" len="med"/>
            <a:tailEnd type="none" w="med" len="med"/>
          </a:ln>
          <a:effectLst/>
        </p:spPr>
        <p:txBody>
          <a:bodyPr/>
          <a:lstStyle/>
          <a:p>
            <a:pPr>
              <a:defRPr/>
            </a:pPr>
            <a:endParaRPr lang="fr-FR" dirty="0"/>
          </a:p>
        </p:txBody>
      </p:sp>
      <p:cxnSp>
        <p:nvCxnSpPr>
          <p:cNvPr id="10" name="Connecteur droit 9"/>
          <p:cNvCxnSpPr/>
          <p:nvPr userDrawn="1"/>
        </p:nvCxnSpPr>
        <p:spPr>
          <a:xfrm>
            <a:off x="0" y="6237312"/>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2" cstate="print"/>
          <a:srcRect/>
          <a:stretch>
            <a:fillRect/>
          </a:stretch>
        </p:blipFill>
        <p:spPr bwMode="auto">
          <a:xfrm>
            <a:off x="48943" y="6336214"/>
            <a:ext cx="754418" cy="476672"/>
          </a:xfrm>
          <a:prstGeom prst="rect">
            <a:avLst/>
          </a:prstGeom>
          <a:noFill/>
          <a:ln w="9525">
            <a:noFill/>
            <a:miter lim="800000"/>
            <a:headEnd/>
            <a:tailEnd/>
          </a:ln>
        </p:spPr>
      </p:pic>
      <p:pic>
        <p:nvPicPr>
          <p:cNvPr id="14" name="Image 13"/>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u texte 10"/>
          <p:cNvSpPr txBox="1">
            <a:spLocks/>
          </p:cNvSpPr>
          <p:nvPr userDrawn="1"/>
        </p:nvSpPr>
        <p:spPr>
          <a:xfrm>
            <a:off x="3844925" y="6389158"/>
            <a:ext cx="1454150" cy="268287"/>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rgbClr val="0070C0"/>
              </a:buClr>
              <a:buSzTx/>
              <a:buFont typeface="Wingdings" panose="05000000000000000000" pitchFamily="2" charset="2"/>
              <a:buNone/>
              <a:tabLst/>
              <a:defRPr lang="fr-FR" sz="1100" kern="1200" smtClean="0">
                <a:solidFill>
                  <a:schemeClr val="tx1"/>
                </a:solidFill>
                <a:effectLst/>
                <a:latin typeface="+mn-lt"/>
                <a:ea typeface="+mn-ea"/>
                <a:cs typeface="+mn-cs"/>
              </a:defRPr>
            </a:lvl1pPr>
            <a:lvl2pPr marL="742950" indent="-285750" algn="l" rtl="0" eaLnBrk="0" fontAlgn="base" hangingPunct="0">
              <a:spcBef>
                <a:spcPct val="20000"/>
              </a:spcBef>
              <a:spcAft>
                <a:spcPct val="0"/>
              </a:spcAft>
              <a:buClr>
                <a:srgbClr val="0070C0"/>
              </a:buClr>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70C0"/>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70C0"/>
              </a:buClr>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70C0"/>
              </a:buClr>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sz="1400" b="1" dirty="0"/>
              <a:t>© 2019 Unafam</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43608" y="6276452"/>
            <a:ext cx="785658" cy="581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86631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‹N°›</a:t>
            </a:fld>
            <a:endParaRPr lang="fr-FR" dirty="0"/>
          </a:p>
        </p:txBody>
      </p:sp>
    </p:spTree>
    <p:extLst>
      <p:ext uri="{BB962C8B-B14F-4D97-AF65-F5344CB8AC3E}">
        <p14:creationId xmlns:p14="http://schemas.microsoft.com/office/powerpoint/2010/main" val="296314326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543818"/>
            <a:ext cx="8229600" cy="796950"/>
          </a:xfrm>
          <a:prstGeom prst="rect">
            <a:avLst/>
          </a:prstGeom>
        </p:spPr>
        <p:txBody>
          <a:bodyPr vert="horz" lIns="91440" tIns="45720" rIns="91440" bIns="45720" rtlCol="0" anchor="t" anchorCtr="0">
            <a:normAutofit/>
          </a:bodyPr>
          <a:lstStyle/>
          <a:p>
            <a:pPr lvl="0" algn="l" rtl="0" eaLnBrk="0" fontAlgn="base" hangingPunct="0">
              <a:spcBef>
                <a:spcPct val="0"/>
              </a:spcBef>
              <a:spcAft>
                <a:spcPct val="0"/>
              </a:spcAft>
            </a:pPr>
            <a:r>
              <a:rPr lang="fr-FR" dirty="0" smtClean="0"/>
              <a:t>Cliquez pour modifier le style du titre</a:t>
            </a:r>
            <a:endParaRPr lang="fr-FR" dirty="0"/>
          </a:p>
        </p:txBody>
      </p:sp>
      <p:sp>
        <p:nvSpPr>
          <p:cNvPr id="3" name="Espace réservé du texte 2"/>
          <p:cNvSpPr>
            <a:spLocks noGrp="1"/>
          </p:cNvSpPr>
          <p:nvPr>
            <p:ph type="body" idx="1"/>
          </p:nvPr>
        </p:nvSpPr>
        <p:spPr>
          <a:xfrm>
            <a:off x="457200" y="1379909"/>
            <a:ext cx="8229600" cy="485740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00989-B75F-4602-84D8-19856CD6A586}" type="slidenum">
              <a:rPr lang="fr-FR" smtClean="0"/>
              <a:pPr/>
              <a:t>‹N°›</a:t>
            </a:fld>
            <a:endParaRPr lang="fr-FR" dirty="0"/>
          </a:p>
        </p:txBody>
      </p:sp>
      <p:sp>
        <p:nvSpPr>
          <p:cNvPr id="7" name="Rectangle 10"/>
          <p:cNvSpPr>
            <a:spLocks noChangeArrowheads="1"/>
          </p:cNvSpPr>
          <p:nvPr/>
        </p:nvSpPr>
        <p:spPr bwMode="auto">
          <a:xfrm>
            <a:off x="-3829" y="0"/>
            <a:ext cx="9144000" cy="540000"/>
          </a:xfrm>
          <a:prstGeom prst="rect">
            <a:avLst/>
          </a:prstGeom>
          <a:solidFill>
            <a:srgbClr val="0072C6"/>
          </a:solidFill>
          <a:ln w="9525">
            <a:noFill/>
            <a:miter lim="800000"/>
            <a:headEnd/>
            <a:tailEnd/>
          </a:ln>
          <a:effectLst/>
        </p:spPr>
        <p:txBody>
          <a:bodyPr wrap="none" anchor="ctr"/>
          <a:lstStyle/>
          <a:p>
            <a:pPr>
              <a:defRPr/>
            </a:pPr>
            <a:endParaRPr lang="fr-FR"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9" r:id="rId5"/>
    <p:sldLayoutId id="2147483656" r:id="rId6"/>
    <p:sldLayoutId id="2147483658" r:id="rId7"/>
    <p:sldLayoutId id="2147483660" r:id="rId8"/>
    <p:sldLayoutId id="2147483661" r:id="rId9"/>
    <p:sldLayoutId id="2147483662" r:id="rId10"/>
    <p:sldLayoutId id="2147483663" r:id="rId11"/>
    <p:sldLayoutId id="2147483664" r:id="rId12"/>
    <p:sldLayoutId id="2147483665" r:id="rId13"/>
    <p:sldLayoutId id="2147483666" r:id="rId14"/>
  </p:sldLayoutIdLst>
  <p:timing>
    <p:tnLst>
      <p:par>
        <p:cTn id="1" dur="indefinite" restart="never" nodeType="tmRoot"/>
      </p:par>
    </p:tnLst>
  </p:timing>
  <p:hf hdr="0" dt="0"/>
  <p:txStyles>
    <p:titleStyle>
      <a:lvl1pPr algn="ctr" defTabSz="914400" rtl="0" eaLnBrk="1" latinLnBrk="0" hangingPunct="1">
        <a:spcBef>
          <a:spcPct val="0"/>
        </a:spcBef>
        <a:buNone/>
        <a:defRPr lang="fr-FR" sz="2800" b="1" kern="1200" cap="all" baseline="0" dirty="0" smtClean="0">
          <a:solidFill>
            <a:srgbClr val="0072C6"/>
          </a:solidFill>
          <a:latin typeface="+mj-lt"/>
          <a:ea typeface="+mj-ea"/>
          <a:cs typeface="+mj-cs"/>
        </a:defRPr>
      </a:lvl1pPr>
    </p:titleStyle>
    <p:bodyStyle>
      <a:lvl1pPr marL="342900" indent="-342900" algn="l" defTabSz="914400" rtl="0" eaLnBrk="1" latinLnBrk="0" hangingPunct="1">
        <a:spcBef>
          <a:spcPct val="20000"/>
        </a:spcBef>
        <a:buClr>
          <a:srgbClr val="0070C0"/>
        </a:buClr>
        <a:buFont typeface="Wingdings" pitchFamily="2" charset="2"/>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rgbClr val="0070C0"/>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rgbClr val="0070C0"/>
        </a:buClr>
        <a:buFont typeface="Wingdings" pitchFamily="2" charset="2"/>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rgbClr val="0070C0"/>
        </a:buClr>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Clr>
          <a:srgbClr val="0070C0"/>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a:xfrm>
            <a:off x="0" y="2132856"/>
            <a:ext cx="9144000" cy="1500187"/>
          </a:xfrm>
        </p:spPr>
        <p:txBody>
          <a:bodyPr>
            <a:noAutofit/>
          </a:bodyPr>
          <a:lstStyle/>
          <a:p>
            <a:r>
              <a:rPr lang="fr-FR" sz="3600" b="0" dirty="0" smtClean="0">
                <a:latin typeface="Impact" panose="020B0806030902050204" pitchFamily="34" charset="0"/>
              </a:rPr>
              <a:t>Journée d’information sur</a:t>
            </a:r>
          </a:p>
          <a:p>
            <a:r>
              <a:rPr lang="fr-FR" sz="3600" b="0" dirty="0" smtClean="0">
                <a:latin typeface="Impact" panose="020B0806030902050204" pitchFamily="34" charset="0"/>
              </a:rPr>
              <a:t>Les</a:t>
            </a:r>
            <a:r>
              <a:rPr lang="fr-FR" sz="3600" b="0" dirty="0">
                <a:latin typeface="Impact" panose="020B0806030902050204" pitchFamily="34" charset="0"/>
              </a:rPr>
              <a:t> </a:t>
            </a:r>
            <a:r>
              <a:rPr lang="fr-FR" sz="3600" b="0" dirty="0" smtClean="0">
                <a:latin typeface="Impact" panose="020B0806030902050204" pitchFamily="34" charset="0"/>
              </a:rPr>
              <a:t>troubles du comportement</a:t>
            </a:r>
          </a:p>
          <a:p>
            <a:r>
              <a:rPr lang="fr-FR" sz="3600" b="0" dirty="0" smtClean="0">
                <a:latin typeface="Impact" panose="020B0806030902050204" pitchFamily="34" charset="0"/>
              </a:rPr>
              <a:t>de l’enfant et DE </a:t>
            </a:r>
            <a:r>
              <a:rPr lang="fr-FR" sz="3600" b="0" dirty="0" err="1" smtClean="0">
                <a:latin typeface="Impact" panose="020B0806030902050204" pitchFamily="34" charset="0"/>
              </a:rPr>
              <a:t>l’ADOlescent</a:t>
            </a:r>
            <a:endParaRPr lang="fr-FR" sz="3600" b="0" dirty="0">
              <a:latin typeface="Impact" panose="020B080603090205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C8100989-B75F-4602-84D8-19856CD6A586}" type="slidenum">
              <a:rPr lang="fr-FR" smtClean="0"/>
              <a:pPr/>
              <a:t>10</a:t>
            </a:fld>
            <a:endParaRPr lang="fr-FR" dirty="0"/>
          </a:p>
        </p:txBody>
      </p:sp>
      <p:sp>
        <p:nvSpPr>
          <p:cNvPr id="7" name="Titre 1"/>
          <p:cNvSpPr txBox="1">
            <a:spLocks/>
          </p:cNvSpPr>
          <p:nvPr/>
        </p:nvSpPr>
        <p:spPr>
          <a:xfrm>
            <a:off x="473224" y="42190"/>
            <a:ext cx="8229600" cy="54868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lang="fr-FR" sz="2800" b="1" kern="1200" cap="all" baseline="0">
                <a:solidFill>
                  <a:srgbClr val="0072C6"/>
                </a:solidFill>
                <a:latin typeface="+mj-lt"/>
                <a:ea typeface="+mj-ea"/>
                <a:cs typeface="+mj-cs"/>
              </a:defRPr>
            </a:lvl1pPr>
          </a:lstStyle>
          <a:p>
            <a:endParaRPr lang="fr-FR" dirty="0">
              <a:solidFill>
                <a:schemeClr val="bg1"/>
              </a:solidFill>
            </a:endParaRPr>
          </a:p>
        </p:txBody>
      </p:sp>
      <p:sp>
        <p:nvSpPr>
          <p:cNvPr id="8" name="Espace réservé du contenu 2"/>
          <p:cNvSpPr>
            <a:spLocks noGrp="1"/>
          </p:cNvSpPr>
          <p:nvPr>
            <p:ph idx="1"/>
          </p:nvPr>
        </p:nvSpPr>
        <p:spPr>
          <a:xfrm>
            <a:off x="473224" y="590870"/>
            <a:ext cx="8229600" cy="5574434"/>
          </a:xfrm>
        </p:spPr>
        <p:txBody>
          <a:bodyPr>
            <a:normAutofit/>
          </a:bodyPr>
          <a:lstStyle/>
          <a:p>
            <a:pPr marL="0" indent="0">
              <a:buFont typeface="Arial" charset="0"/>
              <a:buNone/>
              <a:defRPr/>
            </a:pPr>
            <a:r>
              <a:rPr lang="fr-FR" b="1" dirty="0" smtClean="0">
                <a:cs typeface="Andalus" panose="02020603050405020304" pitchFamily="18" charset="-78"/>
              </a:rPr>
              <a:t>2</a:t>
            </a:r>
            <a:r>
              <a:rPr lang="fr-FR" b="1" baseline="30000" dirty="0" smtClean="0">
                <a:cs typeface="Andalus" panose="02020603050405020304" pitchFamily="18" charset="-78"/>
              </a:rPr>
              <a:t>ème</a:t>
            </a:r>
            <a:r>
              <a:rPr lang="fr-FR" b="1" dirty="0" smtClean="0">
                <a:cs typeface="Andalus" panose="02020603050405020304" pitchFamily="18" charset="-78"/>
              </a:rPr>
              <a:t> phase structurante 2-4 ans : l’autonomisation et la maîtrise</a:t>
            </a:r>
            <a:endParaRPr lang="fr-FR" b="1" dirty="0">
              <a:cs typeface="Andalus" panose="02020603050405020304" pitchFamily="18" charset="-78"/>
            </a:endParaRPr>
          </a:p>
          <a:p>
            <a:pPr marL="0" indent="0" algn="just">
              <a:buFont typeface="Arial" charset="0"/>
              <a:buNone/>
              <a:defRPr/>
            </a:pPr>
            <a:endParaRPr lang="fr-FR" dirty="0" smtClean="0">
              <a:cs typeface="Andalus" panose="02020603050405020304" pitchFamily="18" charset="-78"/>
            </a:endParaRPr>
          </a:p>
          <a:p>
            <a:pPr algn="just">
              <a:defRPr/>
            </a:pPr>
            <a:r>
              <a:rPr lang="fr-FR" dirty="0" smtClean="0">
                <a:cs typeface="Andalus" panose="02020603050405020304" pitchFamily="18" charset="-78"/>
              </a:rPr>
              <a:t>Prise de conscience de son individualité/phase d’opposition</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Développement des capacités de mentalisation (représentations) et de la fonction imaginative</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Exploration sensorielle et observation passionnée</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Cheminement </a:t>
            </a:r>
            <a:r>
              <a:rPr lang="fr-FR" dirty="0">
                <a:cs typeface="Andalus" panose="02020603050405020304" pitchFamily="18" charset="-78"/>
              </a:rPr>
              <a:t>vers </a:t>
            </a:r>
            <a:r>
              <a:rPr lang="fr-FR" dirty="0" smtClean="0">
                <a:cs typeface="Andalus" panose="02020603050405020304" pitchFamily="18" charset="-78"/>
              </a:rPr>
              <a:t>l’indépendance (développe sa volonté)</a:t>
            </a:r>
            <a:endParaRPr lang="fr-FR" dirty="0">
              <a:cs typeface="Andalus" panose="02020603050405020304" pitchFamily="18" charset="-78"/>
            </a:endParaRPr>
          </a:p>
          <a:p>
            <a:pPr algn="just">
              <a:buFont typeface="Wingdings" pitchFamily="2" charset="2"/>
              <a:buChar char="Ø"/>
              <a:defRPr/>
            </a:pPr>
            <a:endParaRPr lang="fr-FR" dirty="0" smtClean="0">
              <a:cs typeface="Andalus" panose="02020603050405020304" pitchFamily="18" charset="-78"/>
            </a:endParaRPr>
          </a:p>
          <a:p>
            <a:pPr algn="just">
              <a:buFont typeface="Wingdings" pitchFamily="2" charset="2"/>
              <a:buChar char="Ø"/>
              <a:defRPr/>
            </a:pPr>
            <a:endParaRPr lang="fr-FR" dirty="0" smtClean="0">
              <a:cs typeface="Andalus" panose="02020603050405020304" pitchFamily="18" charset="-78"/>
            </a:endParaRPr>
          </a:p>
        </p:txBody>
      </p:sp>
      <p:sp>
        <p:nvSpPr>
          <p:cNvPr id="3" name="Rectangle 2"/>
          <p:cNvSpPr/>
          <p:nvPr/>
        </p:nvSpPr>
        <p:spPr>
          <a:xfrm>
            <a:off x="465212" y="4634"/>
            <a:ext cx="8213576" cy="523220"/>
          </a:xfrm>
          <a:prstGeom prst="rect">
            <a:avLst/>
          </a:prstGeom>
        </p:spPr>
        <p:txBody>
          <a:bodyPr wrap="square">
            <a:spAutoFit/>
          </a:bodyPr>
          <a:lstStyle/>
          <a:p>
            <a:r>
              <a:rPr lang="fr-FR" altLang="fr-FR" sz="2800" dirty="0" smtClean="0">
                <a:solidFill>
                  <a:schemeClr val="bg1"/>
                </a:solidFill>
                <a:latin typeface="Impact" panose="020B0806030902050204" pitchFamily="34" charset="0"/>
                <a:cs typeface="Andalus" panose="02020603050405020304" pitchFamily="18" charset="-78"/>
              </a:rPr>
              <a:t>LE DÉVELOPPEMENT PSYCHIQUE DE L’ENFANT (2</a:t>
            </a:r>
            <a:r>
              <a:rPr lang="fr-FR" altLang="fr-FR" sz="2800" dirty="0">
                <a:solidFill>
                  <a:schemeClr val="bg1"/>
                </a:solidFill>
                <a:latin typeface="Impact" panose="020B0806030902050204" pitchFamily="34" charset="0"/>
                <a:cs typeface="Andalus" panose="02020603050405020304" pitchFamily="18" charset="-78"/>
              </a:rPr>
              <a:t>)</a:t>
            </a:r>
            <a:endParaRPr lang="fr-FR" sz="2800" dirty="0">
              <a:latin typeface="Impact" panose="020B0806030902050204" pitchFamily="34" charset="0"/>
            </a:endParaRPr>
          </a:p>
        </p:txBody>
      </p:sp>
    </p:spTree>
    <p:extLst>
      <p:ext uri="{BB962C8B-B14F-4D97-AF65-F5344CB8AC3E}">
        <p14:creationId xmlns:p14="http://schemas.microsoft.com/office/powerpoint/2010/main" val="625805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Le développement psychique de l’enfant (3)</a:t>
            </a:r>
            <a:endParaRPr lang="fr-FR" b="0" dirty="0">
              <a:solidFill>
                <a:schemeClr val="bg1"/>
              </a:solidFill>
              <a:latin typeface="Impact" panose="020B0806030902050204" pitchFamily="34" charset="0"/>
            </a:endParaRPr>
          </a:p>
        </p:txBody>
      </p:sp>
      <p:sp>
        <p:nvSpPr>
          <p:cNvPr id="4" name="Espace réservé du contenu 2"/>
          <p:cNvSpPr>
            <a:spLocks noGrp="1"/>
          </p:cNvSpPr>
          <p:nvPr>
            <p:ph idx="1"/>
          </p:nvPr>
        </p:nvSpPr>
        <p:spPr>
          <a:xfrm>
            <a:off x="457200" y="620688"/>
            <a:ext cx="8229600" cy="4929411"/>
          </a:xfrm>
        </p:spPr>
        <p:txBody>
          <a:bodyPr>
            <a:normAutofit/>
          </a:bodyPr>
          <a:lstStyle/>
          <a:p>
            <a:pPr marL="0" indent="0">
              <a:buFont typeface="Arial" charset="0"/>
              <a:buNone/>
              <a:defRPr/>
            </a:pPr>
            <a:r>
              <a:rPr lang="fr-FR" b="1" dirty="0" smtClean="0">
                <a:cs typeface="Andalus" panose="02020603050405020304" pitchFamily="18" charset="-78"/>
              </a:rPr>
              <a:t>3</a:t>
            </a:r>
            <a:r>
              <a:rPr lang="fr-FR" b="1" baseline="30000" dirty="0" smtClean="0">
                <a:cs typeface="Andalus" panose="02020603050405020304" pitchFamily="18" charset="-78"/>
              </a:rPr>
              <a:t>ème</a:t>
            </a:r>
            <a:r>
              <a:rPr lang="fr-FR" b="1" dirty="0" smtClean="0">
                <a:cs typeface="Andalus" panose="02020603050405020304" pitchFamily="18" charset="-78"/>
              </a:rPr>
              <a:t> phase structurante  4-6 ans : une personnalité émerge</a:t>
            </a:r>
          </a:p>
          <a:p>
            <a:pPr marL="0" indent="0">
              <a:buFont typeface="Arial" charset="0"/>
              <a:buNone/>
              <a:defRPr/>
            </a:pPr>
            <a:endParaRPr lang="fr-FR" b="1" dirty="0">
              <a:cs typeface="Andalus" panose="02020603050405020304" pitchFamily="18" charset="-78"/>
            </a:endParaRPr>
          </a:p>
          <a:p>
            <a:pPr>
              <a:defRPr/>
            </a:pPr>
            <a:r>
              <a:rPr lang="fr-FR" dirty="0" smtClean="0">
                <a:cs typeface="Andalus" panose="02020603050405020304" pitchFamily="18" charset="-78"/>
              </a:rPr>
              <a:t>Enfant accède à la différence des sexes/intègre des identifications sexuées</a:t>
            </a:r>
          </a:p>
          <a:p>
            <a:pPr>
              <a:defRPr/>
            </a:pPr>
            <a:endParaRPr lang="fr-FR" sz="1400" dirty="0" smtClean="0">
              <a:cs typeface="Andalus" panose="02020603050405020304" pitchFamily="18" charset="-78"/>
            </a:endParaRPr>
          </a:p>
          <a:p>
            <a:pPr>
              <a:defRPr/>
            </a:pPr>
            <a:r>
              <a:rPr lang="fr-FR" dirty="0" smtClean="0">
                <a:cs typeface="Andalus" panose="02020603050405020304" pitchFamily="18" charset="-78"/>
              </a:rPr>
              <a:t>Intégration de la loi morale</a:t>
            </a:r>
          </a:p>
          <a:p>
            <a:pPr marL="0" indent="0">
              <a:buNone/>
              <a:defRPr/>
            </a:pPr>
            <a:endParaRPr lang="fr-FR" sz="1400" dirty="0" smtClean="0">
              <a:cs typeface="Andalus" panose="02020603050405020304" pitchFamily="18" charset="-78"/>
            </a:endParaRPr>
          </a:p>
          <a:p>
            <a:pPr>
              <a:defRPr/>
            </a:pPr>
            <a:r>
              <a:rPr lang="fr-FR" dirty="0" smtClean="0">
                <a:cs typeface="Andalus" panose="02020603050405020304" pitchFamily="18" charset="-78"/>
              </a:rPr>
              <a:t>La personnalité se stabilise</a:t>
            </a:r>
          </a:p>
          <a:p>
            <a:pPr marL="0" indent="0">
              <a:buNone/>
              <a:defRPr/>
            </a:pPr>
            <a:r>
              <a:rPr lang="fr-FR" sz="1400" dirty="0" smtClean="0">
                <a:cs typeface="Andalus" panose="02020603050405020304" pitchFamily="18" charset="-78"/>
              </a:rPr>
              <a:t> </a:t>
            </a:r>
          </a:p>
          <a:p>
            <a:pPr>
              <a:defRPr/>
            </a:pPr>
            <a:r>
              <a:rPr lang="fr-FR" dirty="0" smtClean="0">
                <a:cs typeface="Andalus" panose="02020603050405020304" pitchFamily="18" charset="-78"/>
              </a:rPr>
              <a:t>Disponibilité pour les acquisitions cognitives et la socialisation : La phase de latence</a:t>
            </a:r>
          </a:p>
          <a:p>
            <a:pPr marL="0" indent="0">
              <a:buFont typeface="Arial" charset="0"/>
              <a:buNone/>
              <a:defRPr/>
            </a:pPr>
            <a:endParaRPr lang="fr-FR" dirty="0">
              <a:cs typeface="Andalus" panose="02020603050405020304" pitchFamily="18" charset="-78"/>
            </a:endParaRPr>
          </a:p>
        </p:txBody>
      </p:sp>
      <p:sp>
        <p:nvSpPr>
          <p:cNvPr id="5" name="Espace réservé du pied de page 1"/>
          <p:cNvSpPr>
            <a:spLocks noGrp="1"/>
          </p:cNvSpPr>
          <p:nvPr>
            <p:ph type="ftr" sz="quarter" idx="4294967295"/>
          </p:nvPr>
        </p:nvSpPr>
        <p:spPr>
          <a:xfrm>
            <a:off x="5797894" y="6381328"/>
            <a:ext cx="2895600" cy="365125"/>
          </a:xfrm>
          <a:prstGeom prst="rect">
            <a:avLst/>
          </a:prstGeom>
        </p:spPr>
        <p:txBody>
          <a:bodyPr/>
          <a:lstStyle/>
          <a:p>
            <a:pPr algn="r"/>
            <a:r>
              <a:rPr lang="fr-FR" dirty="0" smtClean="0"/>
              <a:t>11</a:t>
            </a:r>
            <a:endParaRPr lang="fr-FR" dirty="0"/>
          </a:p>
        </p:txBody>
      </p:sp>
    </p:spTree>
    <p:extLst>
      <p:ext uri="{BB962C8B-B14F-4D97-AF65-F5344CB8AC3E}">
        <p14:creationId xmlns:p14="http://schemas.microsoft.com/office/powerpoint/2010/main" val="19879892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424936"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La Puberté</a:t>
            </a:r>
            <a:endParaRPr lang="fr-FR" sz="2800" b="0" dirty="0">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12</a:t>
            </a:fld>
            <a:endParaRPr lang="fr-FR" dirty="0"/>
          </a:p>
        </p:txBody>
      </p:sp>
      <p:sp>
        <p:nvSpPr>
          <p:cNvPr id="7" name="Espace réservé du contenu 2"/>
          <p:cNvSpPr>
            <a:spLocks noGrp="1"/>
          </p:cNvSpPr>
          <p:nvPr>
            <p:ph idx="1"/>
          </p:nvPr>
        </p:nvSpPr>
        <p:spPr>
          <a:xfrm>
            <a:off x="421196" y="908720"/>
            <a:ext cx="8229600" cy="4857403"/>
          </a:xfrm>
        </p:spPr>
        <p:txBody>
          <a:bodyPr rtlCol="0">
            <a:normAutofit/>
          </a:bodyPr>
          <a:lstStyle/>
          <a:p>
            <a:pPr algn="just">
              <a:defRPr/>
            </a:pPr>
            <a:r>
              <a:rPr lang="fr-FR" altLang="fr-FR" sz="2400" dirty="0">
                <a:cs typeface="Andalus" pitchFamily="18" charset="-78"/>
              </a:rPr>
              <a:t>B</a:t>
            </a:r>
            <a:r>
              <a:rPr lang="fr-FR" altLang="fr-FR" sz="2400" dirty="0" smtClean="0">
                <a:cs typeface="Andalus" pitchFamily="18" charset="-78"/>
              </a:rPr>
              <a:t>ouleversements biologiques</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Accès à la capacité reproductrice</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Apparitions des « caractères sexuels secondaires »</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Sensations corporelles nouvelles</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Effet des hormones sur le corps</a:t>
            </a:r>
          </a:p>
          <a:p>
            <a:pPr algn="just" eaLnBrk="1" fontAlgn="auto" hangingPunct="1">
              <a:spcAft>
                <a:spcPts val="0"/>
              </a:spcAft>
              <a:defRPr/>
            </a:pPr>
            <a:endParaRPr lang="fr-FR" altLang="fr-FR" sz="2400" dirty="0" smtClean="0">
              <a:solidFill>
                <a:schemeClr val="tx1">
                  <a:lumMod val="50000"/>
                  <a:lumOff val="50000"/>
                </a:schemeClr>
              </a:solidFill>
              <a:cs typeface="Andalus" pitchFamily="18" charset="-78"/>
            </a:endParaRPr>
          </a:p>
          <a:p>
            <a:pPr marL="0" indent="0" algn="just" eaLnBrk="1" fontAlgn="auto" hangingPunct="1">
              <a:spcAft>
                <a:spcPts val="0"/>
              </a:spcAft>
              <a:buFont typeface="Arial" charset="0"/>
              <a:buNone/>
              <a:defRPr/>
            </a:pPr>
            <a:endParaRPr lang="fr-FR" altLang="fr-FR" sz="2400" dirty="0" smtClean="0">
              <a:solidFill>
                <a:schemeClr val="tx1">
                  <a:lumMod val="50000"/>
                  <a:lumOff val="50000"/>
                </a:schemeClr>
              </a:solidFill>
              <a:cs typeface="Andalus" pitchFamily="18" charset="-78"/>
            </a:endParaRPr>
          </a:p>
          <a:p>
            <a:pPr marL="0" indent="0" algn="just" eaLnBrk="1" fontAlgn="auto" hangingPunct="1">
              <a:spcAft>
                <a:spcPts val="0"/>
              </a:spcAft>
              <a:buFont typeface="Arial" charset="0"/>
              <a:buNone/>
              <a:defRPr/>
            </a:pPr>
            <a:endParaRPr lang="fr-FR" altLang="fr-FR" sz="2400" dirty="0" smtClean="0">
              <a:solidFill>
                <a:schemeClr val="tx1">
                  <a:lumMod val="50000"/>
                  <a:lumOff val="50000"/>
                </a:schemeClr>
              </a:solidFill>
              <a:cs typeface="Andalus" pitchFamily="18" charset="-78"/>
            </a:endParaRPr>
          </a:p>
          <a:p>
            <a:pPr eaLnBrk="1" fontAlgn="auto" hangingPunct="1">
              <a:spcAft>
                <a:spcPts val="0"/>
              </a:spcAft>
              <a:defRPr/>
            </a:pPr>
            <a:endParaRPr lang="fr-FR" altLang="fr-FR" sz="2400" dirty="0" smtClean="0">
              <a:solidFill>
                <a:schemeClr val="tx1">
                  <a:lumMod val="50000"/>
                  <a:lumOff val="50000"/>
                </a:schemeClr>
              </a:solidFill>
              <a:cs typeface="Andalus" pitchFamily="18" charset="-78"/>
            </a:endParaRPr>
          </a:p>
        </p:txBody>
      </p:sp>
    </p:spTree>
    <p:extLst>
      <p:ext uri="{BB962C8B-B14F-4D97-AF65-F5344CB8AC3E}">
        <p14:creationId xmlns:p14="http://schemas.microsoft.com/office/powerpoint/2010/main" val="148904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457198" y="1"/>
            <a:ext cx="8229601" cy="548680"/>
          </a:xfrm>
        </p:spPr>
        <p:txBody>
          <a:bodyPr>
            <a:noAutofit/>
          </a:bodyPr>
          <a:lstStyle/>
          <a:p>
            <a:r>
              <a:rPr lang="fr-FR" altLang="fr-FR" sz="2800" dirty="0" smtClean="0">
                <a:solidFill>
                  <a:schemeClr val="bg1"/>
                </a:solidFill>
                <a:latin typeface="Impact" panose="020B0806030902050204" pitchFamily="34" charset="0"/>
                <a:cs typeface="Andalus" panose="02020603050405020304" pitchFamily="18" charset="-78"/>
              </a:rPr>
              <a:t>LE FONCTIONNEMENT PSYCHIQUE DES ADOLESCENTS</a:t>
            </a:r>
            <a:endParaRPr lang="fr-FR" sz="280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13</a:t>
            </a:r>
            <a:endParaRPr lang="fr-FR" dirty="0"/>
          </a:p>
        </p:txBody>
      </p:sp>
      <p:sp>
        <p:nvSpPr>
          <p:cNvPr id="7" name="Espace réservé du contenu 2"/>
          <p:cNvSpPr>
            <a:spLocks noGrp="1"/>
          </p:cNvSpPr>
          <p:nvPr>
            <p:ph idx="1"/>
          </p:nvPr>
        </p:nvSpPr>
        <p:spPr>
          <a:xfrm>
            <a:off x="457199" y="692696"/>
            <a:ext cx="8363273" cy="4857750"/>
          </a:xfrm>
        </p:spPr>
        <p:txBody>
          <a:bodyPr>
            <a:normAutofit lnSpcReduction="10000"/>
          </a:bodyPr>
          <a:lstStyle/>
          <a:p>
            <a:pPr>
              <a:defRPr/>
            </a:pPr>
            <a:r>
              <a:rPr lang="fr-FR" altLang="fr-FR" sz="2400" dirty="0" smtClean="0">
                <a:cs typeface="Andalus" pitchFamily="18" charset="-78"/>
              </a:rPr>
              <a:t>Construction identitaire (sexuée, de genre, sociale, professionnelle…)</a:t>
            </a:r>
          </a:p>
          <a:p>
            <a:pPr>
              <a:defRPr/>
            </a:pPr>
            <a:endParaRPr lang="fr-FR" altLang="fr-FR" sz="1200" dirty="0" smtClean="0">
              <a:cs typeface="Andalus" pitchFamily="18" charset="-78"/>
            </a:endParaRPr>
          </a:p>
          <a:p>
            <a:pPr>
              <a:defRPr/>
            </a:pPr>
            <a:r>
              <a:rPr lang="fr-FR" altLang="fr-FR" sz="2400" dirty="0" smtClean="0">
                <a:cs typeface="Andalus" pitchFamily="18" charset="-78"/>
              </a:rPr>
              <a:t>Variabilité des états émotionnels et psychique</a:t>
            </a:r>
          </a:p>
          <a:p>
            <a:pPr>
              <a:defRPr/>
            </a:pPr>
            <a:endParaRPr lang="fr-FR" altLang="fr-FR" sz="1200" dirty="0" smtClean="0">
              <a:cs typeface="Andalus" pitchFamily="18" charset="-78"/>
            </a:endParaRPr>
          </a:p>
          <a:p>
            <a:pPr>
              <a:defRPr/>
            </a:pPr>
            <a:r>
              <a:rPr lang="fr-FR" altLang="fr-FR" sz="2400" dirty="0" smtClean="0">
                <a:cs typeface="Andalus" pitchFamily="18" charset="-78"/>
              </a:rPr>
              <a:t>Loi/transgression : La notion de passage à l’acte</a:t>
            </a:r>
          </a:p>
          <a:p>
            <a:pPr marL="2687638" indent="185738">
              <a:buFont typeface="Arial" panose="020B0604020202020204" pitchFamily="34" charset="0"/>
              <a:buChar char="•"/>
              <a:defRPr/>
            </a:pPr>
            <a:r>
              <a:rPr lang="fr-FR" altLang="fr-FR" sz="2400" dirty="0" smtClean="0">
                <a:cs typeface="Andalus" pitchFamily="18" charset="-78"/>
              </a:rPr>
              <a:t>Les prises de risques</a:t>
            </a:r>
          </a:p>
          <a:p>
            <a:pPr marL="2687638" indent="185738">
              <a:buFont typeface="Arial" panose="020B0604020202020204" pitchFamily="34" charset="0"/>
              <a:buChar char="•"/>
              <a:defRPr/>
            </a:pPr>
            <a:r>
              <a:rPr lang="fr-FR" altLang="fr-FR" sz="2400" dirty="0" smtClean="0">
                <a:cs typeface="Andalus" pitchFamily="18" charset="-78"/>
              </a:rPr>
              <a:t>Les conduites à risques</a:t>
            </a:r>
          </a:p>
          <a:p>
            <a:pPr marL="2687638" indent="185738">
              <a:buFont typeface="Arial" panose="020B0604020202020204" pitchFamily="34" charset="0"/>
              <a:buChar char="•"/>
              <a:defRPr/>
            </a:pPr>
            <a:endParaRPr lang="fr-FR" altLang="fr-FR" sz="1200" dirty="0" smtClean="0">
              <a:cs typeface="Andalus" pitchFamily="18" charset="-78"/>
            </a:endParaRPr>
          </a:p>
          <a:p>
            <a:pPr>
              <a:defRPr/>
            </a:pPr>
            <a:r>
              <a:rPr lang="fr-FR" altLang="fr-FR" sz="2400" dirty="0" smtClean="0">
                <a:cs typeface="Andalus" pitchFamily="18" charset="-78"/>
              </a:rPr>
              <a:t>Transition </a:t>
            </a:r>
            <a:r>
              <a:rPr lang="fr-FR" altLang="fr-FR" sz="2400" dirty="0">
                <a:cs typeface="Andalus" pitchFamily="18" charset="-78"/>
              </a:rPr>
              <a:t>de l’enfance à l’âge adulte : du familial au </a:t>
            </a:r>
            <a:r>
              <a:rPr lang="fr-FR" altLang="fr-FR" sz="2400" dirty="0" smtClean="0">
                <a:cs typeface="Andalus" pitchFamily="18" charset="-78"/>
              </a:rPr>
              <a:t>social (place du groupe de pairs)</a:t>
            </a:r>
            <a:endParaRPr lang="fr-FR" altLang="fr-FR" sz="1000" dirty="0" smtClean="0">
              <a:cs typeface="Andalus" pitchFamily="18" charset="-78"/>
            </a:endParaRPr>
          </a:p>
          <a:p>
            <a:pPr>
              <a:defRPr/>
            </a:pPr>
            <a:endParaRPr lang="fr-FR" altLang="fr-FR" sz="1200" dirty="0">
              <a:cs typeface="Andalus" pitchFamily="18" charset="-78"/>
            </a:endParaRPr>
          </a:p>
          <a:p>
            <a:pPr>
              <a:defRPr/>
            </a:pPr>
            <a:r>
              <a:rPr lang="fr-FR" altLang="fr-FR" sz="2400" dirty="0" smtClean="0">
                <a:cs typeface="Andalus" pitchFamily="18" charset="-78"/>
              </a:rPr>
              <a:t>Enjeux </a:t>
            </a:r>
            <a:r>
              <a:rPr lang="fr-FR" altLang="fr-FR" sz="2400" dirty="0">
                <a:cs typeface="Andalus" pitchFamily="18" charset="-78"/>
              </a:rPr>
              <a:t>scolaires et </a:t>
            </a:r>
            <a:r>
              <a:rPr lang="fr-FR" altLang="fr-FR" sz="2400" dirty="0" smtClean="0">
                <a:cs typeface="Andalus" pitchFamily="18" charset="-78"/>
              </a:rPr>
              <a:t>professionnels</a:t>
            </a:r>
          </a:p>
          <a:p>
            <a:pPr>
              <a:defRPr/>
            </a:pPr>
            <a:endParaRPr lang="fr-FR" altLang="fr-FR" sz="1200" dirty="0">
              <a:cs typeface="Andalus" pitchFamily="18" charset="-78"/>
            </a:endParaRPr>
          </a:p>
          <a:p>
            <a:pPr>
              <a:defRPr/>
            </a:pPr>
            <a:r>
              <a:rPr lang="fr-FR" altLang="fr-FR" sz="2400" dirty="0">
                <a:cs typeface="Andalus" pitchFamily="18" charset="-78"/>
              </a:rPr>
              <a:t>Processus d’autonomie et </a:t>
            </a:r>
            <a:r>
              <a:rPr lang="fr-FR" altLang="fr-FR" sz="2400" dirty="0" smtClean="0">
                <a:cs typeface="Andalus" pitchFamily="18" charset="-78"/>
              </a:rPr>
              <a:t>indépendance</a:t>
            </a:r>
            <a:endParaRPr lang="fr-FR" altLang="fr-FR" sz="2400" dirty="0">
              <a:cs typeface="Andalus" pitchFamily="18" charset="-78"/>
            </a:endParaRPr>
          </a:p>
          <a:p>
            <a:pPr marL="0" indent="0" eaLnBrk="1" hangingPunct="1">
              <a:buNone/>
              <a:defRPr/>
            </a:pPr>
            <a:endParaRPr lang="fr-FR" altLang="fr-FR" sz="2400" dirty="0">
              <a:cs typeface="Andalus" pitchFamily="18" charset="-78"/>
            </a:endParaRPr>
          </a:p>
        </p:txBody>
      </p:sp>
    </p:spTree>
    <p:extLst>
      <p:ext uri="{BB962C8B-B14F-4D97-AF65-F5344CB8AC3E}">
        <p14:creationId xmlns:p14="http://schemas.microsoft.com/office/powerpoint/2010/main" val="1941444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640960" cy="548680"/>
          </a:xfrm>
        </p:spPr>
        <p:txBody>
          <a:bodyPr anchor="ctr" anchorCtr="0">
            <a:noAutofit/>
          </a:bodyPr>
          <a:lstStyle/>
          <a:p>
            <a:r>
              <a:rPr lang="fr-FR" altLang="fr-FR" sz="1900" b="0" dirty="0">
                <a:solidFill>
                  <a:schemeClr val="bg1"/>
                </a:solidFill>
                <a:latin typeface="Impact" panose="020B0806030902050204" pitchFamily="34" charset="0"/>
                <a:cs typeface="Andalus" panose="02020603050405020304" pitchFamily="18" charset="-78"/>
              </a:rPr>
              <a:t>Place de la famille dans le développement psychique de l’enfant et de l’adolescent</a:t>
            </a:r>
            <a:endParaRPr lang="fr-FR" sz="19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14</a:t>
            </a:r>
            <a:endParaRPr lang="fr-FR" dirty="0"/>
          </a:p>
        </p:txBody>
      </p:sp>
      <p:sp>
        <p:nvSpPr>
          <p:cNvPr id="7" name="Espace réservé du contenu 2"/>
          <p:cNvSpPr>
            <a:spLocks noGrp="1"/>
          </p:cNvSpPr>
          <p:nvPr>
            <p:ph idx="1"/>
          </p:nvPr>
        </p:nvSpPr>
        <p:spPr>
          <a:xfrm>
            <a:off x="251520" y="692697"/>
            <a:ext cx="8435280" cy="4680520"/>
          </a:xfrm>
        </p:spPr>
        <p:txBody>
          <a:bodyPr>
            <a:normAutofit/>
          </a:bodyPr>
          <a:lstStyle/>
          <a:p>
            <a:pPr algn="just" eaLnBrk="1" hangingPunct="1">
              <a:defRPr/>
            </a:pPr>
            <a:r>
              <a:rPr lang="fr-FR" altLang="fr-FR" sz="2400" dirty="0" smtClean="0">
                <a:cs typeface="Andalus" pitchFamily="18" charset="-78"/>
              </a:rPr>
              <a:t>La famille comme système fonctionnant avec ses règles, ses valeurs…</a:t>
            </a:r>
          </a:p>
          <a:p>
            <a:pPr marL="0" indent="0" eaLnBrk="1" hangingPunct="1">
              <a:buNone/>
              <a:defRPr/>
            </a:pPr>
            <a:endParaRPr lang="fr-FR" altLang="fr-FR" sz="1400" dirty="0" smtClean="0">
              <a:cs typeface="Andalus" pitchFamily="18" charset="-78"/>
            </a:endParaRPr>
          </a:p>
          <a:p>
            <a:pPr algn="just">
              <a:defRPr/>
            </a:pPr>
            <a:r>
              <a:rPr lang="fr-FR" altLang="fr-FR" sz="2400" dirty="0" smtClean="0">
                <a:cs typeface="Andalus" pitchFamily="18" charset="-78"/>
              </a:rPr>
              <a:t>L’enfant et l’adolescent sont en interactions constantes avec leur environnement (familial et social)</a:t>
            </a:r>
          </a:p>
          <a:p>
            <a:pPr marL="0" indent="0" algn="just" eaLnBrk="1" hangingPunct="1">
              <a:buNone/>
              <a:defRPr/>
            </a:pPr>
            <a:endParaRPr lang="fr-FR" altLang="fr-FR" sz="1400" dirty="0" smtClean="0">
              <a:cs typeface="Andalus" pitchFamily="18" charset="-78"/>
            </a:endParaRPr>
          </a:p>
          <a:p>
            <a:pPr algn="just">
              <a:defRPr/>
            </a:pPr>
            <a:r>
              <a:rPr lang="fr-FR" altLang="fr-FR" sz="2400" dirty="0" smtClean="0">
                <a:cs typeface="Andalus" pitchFamily="18" charset="-78"/>
              </a:rPr>
              <a:t>Ces systèmes exercent une influence les uns sur les autres et sont susceptibles d’agir favorablement sur le développement global de l’enfant et de l’adolescent.</a:t>
            </a:r>
          </a:p>
          <a:p>
            <a:pPr marL="0" indent="0" algn="just" eaLnBrk="1" hangingPunct="1">
              <a:buNone/>
              <a:defRPr/>
            </a:pPr>
            <a:endParaRPr lang="fr-FR" altLang="fr-FR" sz="1400" dirty="0" smtClean="0">
              <a:cs typeface="Andalus" pitchFamily="18" charset="-78"/>
            </a:endParaRPr>
          </a:p>
          <a:p>
            <a:pPr algn="just">
              <a:defRPr/>
            </a:pPr>
            <a:r>
              <a:rPr lang="fr-FR" altLang="fr-FR" sz="2400" dirty="0" smtClean="0">
                <a:cs typeface="Andalus" pitchFamily="18" charset="-78"/>
              </a:rPr>
              <a:t>Les stratégies d’adaptation et les ressources mobilisables de la famille pour aider l’enfant et l’ado dans son développement</a:t>
            </a:r>
          </a:p>
        </p:txBody>
      </p:sp>
    </p:spTree>
    <p:extLst>
      <p:ext uri="{BB962C8B-B14F-4D97-AF65-F5344CB8AC3E}">
        <p14:creationId xmlns:p14="http://schemas.microsoft.com/office/powerpoint/2010/main" val="3406962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1484784"/>
            <a:ext cx="7931224" cy="2808312"/>
          </a:xfrm>
        </p:spPr>
        <p:txBody>
          <a:bodyPr>
            <a:normAutofit/>
          </a:bodyPr>
          <a:lstStyle/>
          <a:p>
            <a:pPr algn="ctr"/>
            <a:r>
              <a:rPr lang="fr-FR" altLang="fr-FR" sz="3200" b="0" dirty="0" smtClean="0">
                <a:latin typeface="Impact" panose="020B0806030902050204" pitchFamily="34" charset="0"/>
                <a:cs typeface="Andalus" panose="02020603050405020304" pitchFamily="18" charset="-78"/>
              </a:rPr>
              <a:t>Savoir </a:t>
            </a:r>
            <a:r>
              <a:rPr lang="fr-FR" altLang="fr-FR" sz="3200" b="0" dirty="0">
                <a:latin typeface="Impact" panose="020B0806030902050204" pitchFamily="34" charset="0"/>
                <a:cs typeface="Andalus" panose="02020603050405020304" pitchFamily="18" charset="-78"/>
              </a:rPr>
              <a:t>repérer et mieux appréhender les difficultés psychologiques de son enfant pour mieux le comprendre</a:t>
            </a:r>
            <a:r>
              <a:rPr lang="fr-FR" altLang="fr-FR" sz="3200" dirty="0">
                <a:cs typeface="Andalus" panose="02020603050405020304" pitchFamily="18" charset="-78"/>
              </a:rPr>
              <a:t/>
            </a:r>
            <a:br>
              <a:rPr lang="fr-FR" altLang="fr-FR" sz="3200" dirty="0">
                <a:cs typeface="Andalus" panose="02020603050405020304" pitchFamily="18" charset="-78"/>
              </a:rPr>
            </a:br>
            <a:endParaRPr lang="fr-FR" sz="3200" dirty="0"/>
          </a:p>
        </p:txBody>
      </p:sp>
      <p:sp>
        <p:nvSpPr>
          <p:cNvPr id="6" name="Espace réservé du numéro de diapositive 5"/>
          <p:cNvSpPr>
            <a:spLocks noGrp="1"/>
          </p:cNvSpPr>
          <p:nvPr>
            <p:ph type="sldNum" sz="quarter" idx="12"/>
          </p:nvPr>
        </p:nvSpPr>
        <p:spPr/>
        <p:txBody>
          <a:bodyPr/>
          <a:lstStyle/>
          <a:p>
            <a:r>
              <a:rPr lang="fr-FR" dirty="0" smtClean="0"/>
              <a:t>15</a:t>
            </a:r>
            <a:endParaRPr lang="fr-FR" dirty="0"/>
          </a:p>
        </p:txBody>
      </p:sp>
    </p:spTree>
    <p:extLst>
      <p:ext uri="{BB962C8B-B14F-4D97-AF65-F5344CB8AC3E}">
        <p14:creationId xmlns:p14="http://schemas.microsoft.com/office/powerpoint/2010/main" val="3725248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192" y="2231"/>
            <a:ext cx="8229600" cy="546449"/>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Les premiers signes repérés…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16</a:t>
            </a:r>
            <a:endParaRPr lang="fr-FR" dirty="0"/>
          </a:p>
        </p:txBody>
      </p:sp>
      <p:sp>
        <p:nvSpPr>
          <p:cNvPr id="7" name="Espace réservé du contenu 2"/>
          <p:cNvSpPr>
            <a:spLocks noGrp="1"/>
          </p:cNvSpPr>
          <p:nvPr>
            <p:ph idx="1"/>
          </p:nvPr>
        </p:nvSpPr>
        <p:spPr>
          <a:xfrm>
            <a:off x="385192" y="1052736"/>
            <a:ext cx="8229600" cy="4525963"/>
          </a:xfrm>
        </p:spPr>
        <p:txBody>
          <a:bodyPr>
            <a:normAutofit/>
          </a:bodyPr>
          <a:lstStyle/>
          <a:p>
            <a:pPr algn="just">
              <a:defRPr/>
            </a:pPr>
            <a:r>
              <a:rPr lang="fr-FR" altLang="fr-FR" sz="2400" dirty="0" smtClean="0">
                <a:cs typeface="Andalus" pitchFamily="18" charset="-78"/>
              </a:rPr>
              <a:t>Comment repère-t-on une difficulté chez un enfant? C’est quoi un signe?</a:t>
            </a:r>
          </a:p>
          <a:p>
            <a:pPr algn="just" eaLnBrk="1" hangingPunct="1">
              <a:buFont typeface="Arial" charset="0"/>
              <a:buNone/>
              <a:defRPr/>
            </a:pPr>
            <a:endParaRPr lang="fr-FR" altLang="fr-FR" sz="1600" dirty="0" smtClean="0">
              <a:cs typeface="Andalus" pitchFamily="18" charset="-78"/>
            </a:endParaRPr>
          </a:p>
          <a:p>
            <a:pPr algn="just">
              <a:defRPr/>
            </a:pPr>
            <a:r>
              <a:rPr lang="fr-FR" altLang="fr-FR" sz="2400" dirty="0" smtClean="0">
                <a:cs typeface="Andalus" pitchFamily="18" charset="-78"/>
              </a:rPr>
              <a:t>Qui repère? Famille, école, entourage…</a:t>
            </a:r>
          </a:p>
          <a:p>
            <a:pPr algn="just" eaLnBrk="1" hangingPunct="1">
              <a:buFont typeface="Arial" charset="0"/>
              <a:buNone/>
              <a:defRPr/>
            </a:pPr>
            <a:endParaRPr lang="fr-FR" altLang="fr-FR" sz="1600" dirty="0" smtClean="0">
              <a:cs typeface="Andalus" pitchFamily="18" charset="-78"/>
            </a:endParaRPr>
          </a:p>
          <a:p>
            <a:pPr algn="just">
              <a:defRPr/>
            </a:pPr>
            <a:r>
              <a:rPr lang="fr-FR" altLang="fr-FR" sz="2400" dirty="0" smtClean="0">
                <a:cs typeface="Andalus" pitchFamily="18" charset="-78"/>
              </a:rPr>
              <a:t>Ressources internes individuelles mobilisées</a:t>
            </a:r>
          </a:p>
          <a:p>
            <a:pPr algn="just" eaLnBrk="1" hangingPunct="1">
              <a:buFont typeface="Arial" charset="0"/>
              <a:buNone/>
              <a:defRPr/>
            </a:pPr>
            <a:endParaRPr lang="fr-FR" altLang="fr-FR" sz="1600" dirty="0" smtClean="0">
              <a:cs typeface="Andalus" pitchFamily="18" charset="-78"/>
            </a:endParaRPr>
          </a:p>
          <a:p>
            <a:pPr algn="just">
              <a:defRPr/>
            </a:pPr>
            <a:r>
              <a:rPr lang="fr-FR" altLang="fr-FR" sz="2400" dirty="0" smtClean="0">
                <a:cs typeface="Andalus" pitchFamily="18" charset="-78"/>
              </a:rPr>
              <a:t>Stratégies familiales et de l’entourage pour aider l’enfant ou ado à surmonter ses difficultés</a:t>
            </a:r>
          </a:p>
          <a:p>
            <a:pPr marL="0" indent="0" algn="just" eaLnBrk="1" hangingPunct="1">
              <a:buFont typeface="Arial" charset="0"/>
              <a:buNone/>
              <a:defRPr/>
            </a:pPr>
            <a:endParaRPr lang="fr-FR" altLang="fr-FR" sz="2400" dirty="0" smtClean="0">
              <a:solidFill>
                <a:schemeClr val="bg1">
                  <a:lumMod val="50000"/>
                </a:schemeClr>
              </a:solidFill>
              <a:cs typeface="Andalus" pitchFamily="18" charset="-78"/>
            </a:endParaRPr>
          </a:p>
          <a:p>
            <a:pPr algn="just" eaLnBrk="1" hangingPunct="1">
              <a:buFont typeface="Arial" charset="0"/>
              <a:buChar char="•"/>
              <a:defRPr/>
            </a:pPr>
            <a:endParaRPr lang="fr-FR" altLang="fr-FR" sz="2400" dirty="0" smtClean="0">
              <a:solidFill>
                <a:schemeClr val="bg1">
                  <a:lumMod val="50000"/>
                </a:schemeClr>
              </a:solidFill>
              <a:cs typeface="Andalus" pitchFamily="18" charset="-78"/>
            </a:endParaRPr>
          </a:p>
        </p:txBody>
      </p:sp>
    </p:spTree>
    <p:extLst>
      <p:ext uri="{BB962C8B-B14F-4D97-AF65-F5344CB8AC3E}">
        <p14:creationId xmlns:p14="http://schemas.microsoft.com/office/powerpoint/2010/main" val="30191063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231"/>
            <a:ext cx="8219256" cy="546449"/>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Quand le signe devient symptôme…</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17</a:t>
            </a:r>
            <a:endParaRPr lang="fr-FR" dirty="0"/>
          </a:p>
        </p:txBody>
      </p:sp>
      <p:sp>
        <p:nvSpPr>
          <p:cNvPr id="8" name="Espace réservé du contenu 2"/>
          <p:cNvSpPr>
            <a:spLocks noGrp="1"/>
          </p:cNvSpPr>
          <p:nvPr>
            <p:ph idx="1"/>
          </p:nvPr>
        </p:nvSpPr>
        <p:spPr>
          <a:xfrm>
            <a:off x="323528" y="747343"/>
            <a:ext cx="8496944" cy="5201938"/>
          </a:xfrm>
        </p:spPr>
        <p:txBody>
          <a:bodyPr rtlCol="0">
            <a:normAutofit/>
          </a:bodyPr>
          <a:lstStyle/>
          <a:p>
            <a:pPr algn="just">
              <a:defRPr/>
            </a:pPr>
            <a:r>
              <a:rPr lang="fr-FR" altLang="fr-FR" sz="2400" b="1" dirty="0" smtClean="0">
                <a:cs typeface="Andalus" pitchFamily="18" charset="-78"/>
              </a:rPr>
              <a:t>Définition symptôme </a:t>
            </a:r>
            <a:r>
              <a:rPr lang="fr-FR" altLang="fr-FR" sz="2400" dirty="0" smtClean="0">
                <a:cs typeface="Andalus" pitchFamily="18" charset="-78"/>
              </a:rPr>
              <a:t>: Ce qui est visible d’un dysfonctionnement chez une personne. Le symptôme est l’expression d’un conflit intrapsychique, il est toujours subjectif.</a:t>
            </a:r>
          </a:p>
          <a:p>
            <a:pPr algn="just">
              <a:defRPr/>
            </a:pPr>
            <a:endParaRPr lang="fr-FR" altLang="fr-FR" sz="1400" dirty="0" smtClean="0">
              <a:cs typeface="Andalus" pitchFamily="18" charset="-78"/>
            </a:endParaRPr>
          </a:p>
          <a:p>
            <a:pPr algn="just">
              <a:defRPr/>
            </a:pPr>
            <a:r>
              <a:rPr lang="fr-FR" altLang="fr-FR" sz="2400" b="1" dirty="0" smtClean="0">
                <a:cs typeface="Andalus" pitchFamily="18" charset="-78"/>
              </a:rPr>
              <a:t>Le(s) symptôme(s</a:t>
            </a:r>
            <a:r>
              <a:rPr lang="fr-FR" altLang="fr-FR" sz="2400" dirty="0" smtClean="0">
                <a:cs typeface="Andalus" pitchFamily="18" charset="-78"/>
              </a:rPr>
              <a:t>) devient envahissant et perturbe le fonctionnement psychique, rend les apprentissages difficiles et altère la vie sociale de l’enfant ou de l’adolescent. Il peut perturber le fonctionnement global de l’enfant.</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Recherche de solutions de l’entourage et sollicitation d’une aide extérieure est envisagée.</a:t>
            </a:r>
          </a:p>
        </p:txBody>
      </p:sp>
    </p:spTree>
    <p:extLst>
      <p:ext uri="{BB962C8B-B14F-4D97-AF65-F5344CB8AC3E}">
        <p14:creationId xmlns:p14="http://schemas.microsoft.com/office/powerpoint/2010/main" val="42176600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363272"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Quand les symptômes deviennent un trouble…</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18</a:t>
            </a:r>
            <a:endParaRPr lang="fr-FR" dirty="0"/>
          </a:p>
        </p:txBody>
      </p:sp>
      <p:sp>
        <p:nvSpPr>
          <p:cNvPr id="7" name="Espace réservé du contenu 2"/>
          <p:cNvSpPr>
            <a:spLocks noGrp="1"/>
          </p:cNvSpPr>
          <p:nvPr>
            <p:ph idx="1"/>
          </p:nvPr>
        </p:nvSpPr>
        <p:spPr>
          <a:xfrm>
            <a:off x="323528" y="932867"/>
            <a:ext cx="8363272" cy="4967287"/>
          </a:xfrm>
        </p:spPr>
        <p:txBody>
          <a:bodyPr rtlCol="0">
            <a:normAutofit/>
          </a:bodyPr>
          <a:lstStyle/>
          <a:p>
            <a:pPr algn="just">
              <a:defRPr/>
            </a:pPr>
            <a:r>
              <a:rPr lang="fr-FR" altLang="fr-FR" sz="2400" b="1" dirty="0" smtClean="0">
                <a:cs typeface="Andalus" pitchFamily="18" charset="-78"/>
              </a:rPr>
              <a:t>Définition d’un trouble </a:t>
            </a:r>
            <a:r>
              <a:rPr lang="fr-FR" altLang="fr-FR" sz="2400" dirty="0" smtClean="0">
                <a:cs typeface="Andalus" pitchFamily="18" charset="-78"/>
              </a:rPr>
              <a:t>: c’est un ensemble de symptômes ou de troubles dont les manifestations sont subjectives. Le trouble affecte l’enfant ou l’adolescent de manière globale et dans tous ses espaces de vie.</a:t>
            </a:r>
          </a:p>
          <a:p>
            <a:pPr algn="just">
              <a:defRPr/>
            </a:pPr>
            <a:endParaRPr lang="fr-FR" altLang="fr-FR" sz="1400" dirty="0" smtClean="0">
              <a:cs typeface="Andalus" pitchFamily="18" charset="-78"/>
            </a:endParaRPr>
          </a:p>
          <a:p>
            <a:pPr algn="just">
              <a:defRPr/>
            </a:pPr>
            <a:r>
              <a:rPr lang="fr-FR" altLang="fr-FR" sz="2400" b="1" dirty="0" smtClean="0">
                <a:cs typeface="Andalus" pitchFamily="18" charset="-78"/>
              </a:rPr>
              <a:t>Pour qualifier un trouble </a:t>
            </a:r>
            <a:r>
              <a:rPr lang="fr-FR" altLang="fr-FR" sz="2400" dirty="0" smtClean="0">
                <a:cs typeface="Andalus" pitchFamily="18" charset="-78"/>
              </a:rPr>
              <a:t>: </a:t>
            </a:r>
          </a:p>
          <a:p>
            <a:pPr marL="0" indent="0" algn="just" eaLnBrk="1" fontAlgn="auto" hangingPunct="1">
              <a:spcAft>
                <a:spcPts val="0"/>
              </a:spcAft>
              <a:buFont typeface="Arial" charset="0"/>
              <a:buNone/>
              <a:defRPr/>
            </a:pPr>
            <a:r>
              <a:rPr lang="fr-FR" altLang="fr-FR" sz="2400" dirty="0">
                <a:cs typeface="Andalus" pitchFamily="18" charset="-78"/>
              </a:rPr>
              <a:t>	</a:t>
            </a:r>
            <a:r>
              <a:rPr lang="fr-FR" altLang="fr-FR" sz="2400" dirty="0" smtClean="0">
                <a:cs typeface="Andalus" pitchFamily="18" charset="-78"/>
              </a:rPr>
              <a:t>3 critères : Persistance</a:t>
            </a:r>
          </a:p>
          <a:p>
            <a:pPr marL="0" indent="0" algn="just" eaLnBrk="1" fontAlgn="auto" hangingPunct="1">
              <a:spcAft>
                <a:spcPts val="0"/>
              </a:spcAft>
              <a:buFont typeface="Arial" charset="0"/>
              <a:buNone/>
              <a:defRPr/>
            </a:pPr>
            <a:r>
              <a:rPr lang="fr-FR" altLang="fr-FR" sz="2400" dirty="0">
                <a:cs typeface="Andalus" pitchFamily="18" charset="-78"/>
              </a:rPr>
              <a:t>	</a:t>
            </a:r>
            <a:r>
              <a:rPr lang="fr-FR" altLang="fr-FR" sz="2400" dirty="0" smtClean="0">
                <a:cs typeface="Andalus" pitchFamily="18" charset="-78"/>
              </a:rPr>
              <a:t>	     Gravité</a:t>
            </a:r>
          </a:p>
          <a:p>
            <a:pPr marL="0" indent="0" algn="just" eaLnBrk="1" fontAlgn="auto" hangingPunct="1">
              <a:spcAft>
                <a:spcPts val="0"/>
              </a:spcAft>
              <a:buFont typeface="Arial" charset="0"/>
              <a:buNone/>
              <a:defRPr/>
            </a:pPr>
            <a:r>
              <a:rPr lang="fr-FR" altLang="fr-FR" sz="2400" dirty="0">
                <a:cs typeface="Andalus" pitchFamily="18" charset="-78"/>
              </a:rPr>
              <a:t>	</a:t>
            </a:r>
            <a:r>
              <a:rPr lang="fr-FR" altLang="fr-FR" sz="2400" dirty="0" smtClean="0">
                <a:cs typeface="Andalus" pitchFamily="18" charset="-78"/>
              </a:rPr>
              <a:t>	     Fréquence</a:t>
            </a:r>
          </a:p>
          <a:p>
            <a:pPr eaLnBrk="1" fontAlgn="auto" hangingPunct="1">
              <a:spcAft>
                <a:spcPts val="0"/>
              </a:spcAft>
              <a:defRPr/>
            </a:pPr>
            <a:endParaRPr lang="fr-FR" altLang="fr-FR" sz="2400" dirty="0" smtClean="0">
              <a:cs typeface="Andalus" pitchFamily="18" charset="-78"/>
            </a:endParaRPr>
          </a:p>
          <a:p>
            <a:pPr eaLnBrk="1" fontAlgn="auto" hangingPunct="1">
              <a:spcAft>
                <a:spcPts val="0"/>
              </a:spcAft>
              <a:defRPr/>
            </a:pPr>
            <a:endParaRPr lang="fr-FR" altLang="fr-FR" sz="2400" dirty="0" smtClean="0">
              <a:solidFill>
                <a:schemeClr val="tx1">
                  <a:lumMod val="50000"/>
                  <a:lumOff val="50000"/>
                </a:schemeClr>
              </a:solidFill>
              <a:cs typeface="Andalus" panose="02020603050405020304" pitchFamily="18" charset="-78"/>
            </a:endParaRPr>
          </a:p>
          <a:p>
            <a:pPr marL="0" indent="0" eaLnBrk="1" fontAlgn="auto" hangingPunct="1">
              <a:spcAft>
                <a:spcPts val="0"/>
              </a:spcAft>
              <a:buFont typeface="Arial" charset="0"/>
              <a:buNone/>
              <a:defRPr/>
            </a:pPr>
            <a:endParaRPr lang="fr-FR" altLang="fr-FR" sz="2400" dirty="0" smtClean="0">
              <a:solidFill>
                <a:schemeClr val="tx1">
                  <a:lumMod val="50000"/>
                  <a:lumOff val="50000"/>
                </a:schemeClr>
              </a:solidFill>
              <a:cs typeface="Andalus" panose="02020603050405020304" pitchFamily="18" charset="-78"/>
            </a:endParaRPr>
          </a:p>
          <a:p>
            <a:pPr eaLnBrk="1" fontAlgn="auto" hangingPunct="1">
              <a:spcAft>
                <a:spcPts val="0"/>
              </a:spcAft>
              <a:defRPr/>
            </a:pPr>
            <a:endParaRPr lang="fr-FR" altLang="fr-FR" sz="2400" dirty="0" smtClean="0">
              <a:solidFill>
                <a:schemeClr val="tx1">
                  <a:lumMod val="50000"/>
                  <a:lumOff val="50000"/>
                </a:schemeClr>
              </a:solidFill>
              <a:cs typeface="Andalus" panose="02020603050405020304" pitchFamily="18" charset="-78"/>
            </a:endParaRPr>
          </a:p>
          <a:p>
            <a:pPr eaLnBrk="1" fontAlgn="auto" hangingPunct="1">
              <a:spcAft>
                <a:spcPts val="0"/>
              </a:spcAft>
              <a:defRPr/>
            </a:pPr>
            <a:endParaRPr lang="fr-FR" altLang="fr-FR" sz="2400" dirty="0" smtClean="0">
              <a:solidFill>
                <a:schemeClr val="tx1">
                  <a:lumMod val="50000"/>
                  <a:lumOff val="50000"/>
                </a:schemeClr>
              </a:solidFill>
              <a:cs typeface="Andalus" panose="02020603050405020304" pitchFamily="18" charset="-78"/>
            </a:endParaRPr>
          </a:p>
        </p:txBody>
      </p:sp>
    </p:spTree>
    <p:extLst>
      <p:ext uri="{BB962C8B-B14F-4D97-AF65-F5344CB8AC3E}">
        <p14:creationId xmlns:p14="http://schemas.microsoft.com/office/powerpoint/2010/main" val="765148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540972"/>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Le normal et le pathologique : un continuum…</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19</a:t>
            </a:r>
            <a:endParaRPr lang="fr-FR" dirty="0"/>
          </a:p>
        </p:txBody>
      </p:sp>
      <p:sp>
        <p:nvSpPr>
          <p:cNvPr id="7" name="Espace réservé du contenu 4"/>
          <p:cNvSpPr>
            <a:spLocks noGrp="1"/>
          </p:cNvSpPr>
          <p:nvPr>
            <p:ph idx="1"/>
          </p:nvPr>
        </p:nvSpPr>
        <p:spPr>
          <a:xfrm>
            <a:off x="395536" y="935399"/>
            <a:ext cx="8424936" cy="4191917"/>
          </a:xfrm>
        </p:spPr>
        <p:txBody>
          <a:bodyPr wrap="square">
            <a:spAutoFit/>
          </a:bodyPr>
          <a:lstStyle/>
          <a:p>
            <a:pPr algn="just">
              <a:defRPr/>
            </a:pPr>
            <a:r>
              <a:rPr lang="fr-FR" altLang="fr-FR" sz="2400" dirty="0" smtClean="0">
                <a:cs typeface="Andalus" pitchFamily="18" charset="-78"/>
              </a:rPr>
              <a:t>Différencier une pathologie/un fonctionnement pathologique</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Immaturité </a:t>
            </a:r>
            <a:r>
              <a:rPr lang="fr-FR" altLang="fr-FR" sz="2400" dirty="0">
                <a:cs typeface="Andalus" pitchFamily="18" charset="-78"/>
              </a:rPr>
              <a:t>du développement psychique et social de l’enfant et de </a:t>
            </a:r>
            <a:r>
              <a:rPr lang="fr-FR" altLang="fr-FR" sz="2400" dirty="0" smtClean="0">
                <a:cs typeface="Andalus" pitchFamily="18" charset="-78"/>
              </a:rPr>
              <a:t>l’adolescent</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Peu de diagnostic </a:t>
            </a:r>
            <a:r>
              <a:rPr lang="fr-FR" altLang="fr-FR" sz="2400" dirty="0">
                <a:cs typeface="Andalus" pitchFamily="18" charset="-78"/>
              </a:rPr>
              <a:t>pour les troubles psychiques et mentaux/Diagnostic pour les troubles cognitifs et </a:t>
            </a:r>
            <a:r>
              <a:rPr lang="fr-FR" altLang="fr-FR" sz="2400" dirty="0" smtClean="0">
                <a:cs typeface="Andalus" pitchFamily="18" charset="-78"/>
              </a:rPr>
              <a:t>neuro-développementaux (TED)</a:t>
            </a:r>
          </a:p>
          <a:p>
            <a:pPr algn="just">
              <a:defRPr/>
            </a:pPr>
            <a:endParaRPr lang="fr-FR" altLang="fr-FR" sz="1400" dirty="0" smtClean="0">
              <a:cs typeface="Andalus" pitchFamily="18" charset="-78"/>
            </a:endParaRPr>
          </a:p>
          <a:p>
            <a:pPr algn="just">
              <a:defRPr/>
            </a:pPr>
            <a:r>
              <a:rPr lang="fr-FR" altLang="fr-FR" sz="2400" dirty="0" smtClean="0">
                <a:cs typeface="Andalus" pitchFamily="18" charset="-78"/>
              </a:rPr>
              <a:t>Les « </a:t>
            </a:r>
            <a:r>
              <a:rPr lang="fr-FR" altLang="fr-FR" sz="2400" dirty="0" err="1" smtClean="0">
                <a:cs typeface="Andalus" pitchFamily="18" charset="-78"/>
              </a:rPr>
              <a:t>dys</a:t>
            </a:r>
            <a:r>
              <a:rPr lang="fr-FR" altLang="fr-FR" sz="2400" dirty="0" smtClean="0">
                <a:cs typeface="Andalus" pitchFamily="18" charset="-78"/>
              </a:rPr>
              <a:t> », au carrefour des troubles cognitifs et psychiques</a:t>
            </a:r>
            <a:endParaRPr lang="fr-FR" altLang="fr-FR" sz="2400" dirty="0">
              <a:cs typeface="Andalus" pitchFamily="18" charset="-78"/>
            </a:endParaRPr>
          </a:p>
          <a:p>
            <a:pPr eaLnBrk="1" hangingPunct="1">
              <a:buFont typeface="Arial" charset="0"/>
              <a:buNone/>
              <a:defRPr/>
            </a:pPr>
            <a:endParaRPr lang="fr-FR" altLang="fr-FR" sz="2400" dirty="0">
              <a:solidFill>
                <a:schemeClr val="bg1">
                  <a:lumMod val="50000"/>
                </a:schemeClr>
              </a:solidFill>
              <a:cs typeface="Andalus" pitchFamily="18" charset="-78"/>
            </a:endParaRPr>
          </a:p>
          <a:p>
            <a:pPr eaLnBrk="1" hangingPunct="1">
              <a:buFont typeface="Arial" charset="0"/>
              <a:buNone/>
              <a:defRPr/>
            </a:pPr>
            <a:endParaRPr lang="fr-FR" altLang="fr-FR" sz="2400" dirty="0">
              <a:solidFill>
                <a:schemeClr val="bg1">
                  <a:lumMod val="50000"/>
                </a:schemeClr>
              </a:solidFill>
              <a:cs typeface="Andalus" pitchFamily="18" charset="-78"/>
            </a:endParaRPr>
          </a:p>
        </p:txBody>
      </p:sp>
    </p:spTree>
    <p:extLst>
      <p:ext uri="{BB962C8B-B14F-4D97-AF65-F5344CB8AC3E}">
        <p14:creationId xmlns:p14="http://schemas.microsoft.com/office/powerpoint/2010/main" val="1876484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100" y="30461"/>
            <a:ext cx="8229600" cy="518219"/>
          </a:xfrm>
        </p:spPr>
        <p:txBody>
          <a:bodyPr>
            <a:normAutofit/>
          </a:bodyPr>
          <a:lstStyle/>
          <a:p>
            <a:r>
              <a:rPr lang="fr-FR" altLang="fr-FR" b="0" dirty="0" smtClean="0">
                <a:solidFill>
                  <a:schemeClr val="bg1"/>
                </a:solidFill>
                <a:latin typeface="Impact" panose="020B0806030902050204" pitchFamily="34" charset="0"/>
                <a:cs typeface="Andalus" panose="02020603050405020304" pitchFamily="18" charset="-78"/>
              </a:rPr>
              <a:t>POURQUOI CETTE JOURNEE ? </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2</a:t>
            </a:fld>
            <a:endParaRPr lang="fr-FR" dirty="0"/>
          </a:p>
        </p:txBody>
      </p:sp>
      <p:sp>
        <p:nvSpPr>
          <p:cNvPr id="7" name="Espace réservé du contenu 2"/>
          <p:cNvSpPr>
            <a:spLocks noGrp="1"/>
          </p:cNvSpPr>
          <p:nvPr>
            <p:ph idx="1"/>
          </p:nvPr>
        </p:nvSpPr>
        <p:spPr>
          <a:xfrm>
            <a:off x="251520" y="764704"/>
            <a:ext cx="8435280" cy="5256584"/>
          </a:xfrm>
        </p:spPr>
        <p:txBody>
          <a:bodyPr>
            <a:normAutofit fontScale="92500" lnSpcReduction="20000"/>
          </a:bodyPr>
          <a:lstStyle/>
          <a:p>
            <a:pPr algn="just"/>
            <a:r>
              <a:rPr lang="fr-FR" dirty="0"/>
              <a:t>L’Unafam accueille, écoute, soutient, forme, informe et accompagne les familles et l’entourage de personnes vivant avec des troubles </a:t>
            </a:r>
            <a:r>
              <a:rPr lang="fr-FR" dirty="0" smtClean="0"/>
              <a:t>psychiques (essentiellement des adultes) et défend leurs intérêts communs depuis 1963.</a:t>
            </a:r>
          </a:p>
          <a:p>
            <a:pPr lvl="0" algn="just"/>
            <a:endParaRPr lang="fr-FR" sz="1600" dirty="0" smtClean="0"/>
          </a:p>
          <a:p>
            <a:pPr lvl="0" algn="just"/>
            <a:r>
              <a:rPr lang="fr-FR" dirty="0" smtClean="0"/>
              <a:t>Grâce à ses 2000 bénévoles formés, présents dans plus de 100 délégations et 300 points d’accueil de proximité répartis dans toute la France, l’Unafam accompagne plus de </a:t>
            </a:r>
            <a:r>
              <a:rPr lang="fr-FR" dirty="0" smtClean="0"/>
              <a:t>15 </a:t>
            </a:r>
            <a:r>
              <a:rPr lang="fr-FR" dirty="0" smtClean="0"/>
              <a:t>000 personnes.</a:t>
            </a:r>
          </a:p>
          <a:p>
            <a:pPr lvl="0" algn="just"/>
            <a:endParaRPr lang="fr-FR" sz="1600" dirty="0" smtClean="0"/>
          </a:p>
          <a:p>
            <a:pPr lvl="0" algn="just"/>
            <a:r>
              <a:rPr lang="fr-FR" dirty="0" smtClean="0"/>
              <a:t>Depuis quelques années, les </a:t>
            </a:r>
            <a:r>
              <a:rPr lang="fr-FR" dirty="0"/>
              <a:t>délégations de l’Unafam reçoivent </a:t>
            </a:r>
            <a:r>
              <a:rPr lang="fr-FR" dirty="0" smtClean="0"/>
              <a:t>de plus en plus de parents </a:t>
            </a:r>
            <a:r>
              <a:rPr lang="fr-FR" dirty="0"/>
              <a:t>d’enfants et </a:t>
            </a:r>
            <a:r>
              <a:rPr lang="fr-FR" dirty="0" smtClean="0"/>
              <a:t>d’adolescents. </a:t>
            </a:r>
            <a:r>
              <a:rPr lang="fr-FR" dirty="0"/>
              <a:t>Parallèlement les professionnels du siège (psychologues, assistante sociale, avocates et psychiatre) constatent un </a:t>
            </a:r>
            <a:r>
              <a:rPr lang="fr-FR" b="1" dirty="0"/>
              <a:t>accroissement des demandes de proches d’enfants et d’adolescents présentant des troubles </a:t>
            </a:r>
            <a:r>
              <a:rPr lang="fr-FR" b="1" dirty="0" smtClean="0"/>
              <a:t>du comportement.</a:t>
            </a:r>
          </a:p>
          <a:p>
            <a:pPr lvl="0" algn="just"/>
            <a:endParaRPr lang="fr-FR" sz="1500" dirty="0" smtClean="0"/>
          </a:p>
          <a:p>
            <a:pPr algn="just"/>
            <a:r>
              <a:rPr lang="fr-FR" b="1" dirty="0" smtClean="0"/>
              <a:t>L’Unafam s’est doté en 2017 de moyens nouveaux pour répondre à ces besoins, diffuser son expérience et s’inscrire dans une démarche de prévention.</a:t>
            </a:r>
            <a:r>
              <a:rPr lang="fr-FR" dirty="0" smtClean="0"/>
              <a:t> En effet, une p</a:t>
            </a:r>
            <a:r>
              <a:rPr lang="fr-FR" dirty="0" smtClean="0">
                <a:latin typeface="Arial Narrow" panose="020B0606020202030204" pitchFamily="34" charset="0"/>
              </a:rPr>
              <a:t>rise </a:t>
            </a:r>
            <a:r>
              <a:rPr lang="fr-FR" dirty="0">
                <a:latin typeface="Arial Narrow" panose="020B0606020202030204" pitchFamily="34" charset="0"/>
              </a:rPr>
              <a:t>en charge adaptée et précoce améliore considérablement le pronostic </a:t>
            </a:r>
            <a:r>
              <a:rPr lang="fr-FR" dirty="0" smtClean="0">
                <a:latin typeface="Arial Narrow" panose="020B0606020202030204" pitchFamily="34" charset="0"/>
              </a:rPr>
              <a:t>ainsi </a:t>
            </a:r>
            <a:r>
              <a:rPr lang="fr-FR" dirty="0">
                <a:latin typeface="Arial Narrow" panose="020B0606020202030204" pitchFamily="34" charset="0"/>
              </a:rPr>
              <a:t>que la qualité de vie des </a:t>
            </a:r>
            <a:r>
              <a:rPr lang="fr-FR" dirty="0" smtClean="0">
                <a:latin typeface="Arial Narrow" panose="020B0606020202030204" pitchFamily="34" charset="0"/>
              </a:rPr>
              <a:t>personnes</a:t>
            </a:r>
            <a:r>
              <a:rPr lang="fr-FR" dirty="0">
                <a:latin typeface="Arial Narrow" panose="020B0606020202030204" pitchFamily="34" charset="0"/>
              </a:rPr>
              <a:t> </a:t>
            </a:r>
            <a:r>
              <a:rPr lang="fr-FR" dirty="0" smtClean="0">
                <a:latin typeface="Arial Narrow" panose="020B0606020202030204" pitchFamily="34" charset="0"/>
              </a:rPr>
              <a:t>ayant des troubles psychiques.</a:t>
            </a:r>
          </a:p>
          <a:p>
            <a:pPr marL="0" indent="0" algn="just">
              <a:buNone/>
            </a:pPr>
            <a:endParaRPr lang="fr-BE" dirty="0">
              <a:latin typeface="Arial Narrow" panose="020B0606020202030204" pitchFamily="34" charset="0"/>
            </a:endParaRPr>
          </a:p>
          <a:p>
            <a:pPr lvl="0" algn="just"/>
            <a:endParaRPr lang="fr-FR" altLang="fr-FR" dirty="0" smtClean="0">
              <a:cs typeface="Andalus" panose="02020603050405020304" pitchFamily="18" charset="-78"/>
            </a:endParaRPr>
          </a:p>
          <a:p>
            <a:pPr eaLnBrk="1" hangingPunct="1">
              <a:buFont typeface="Arial" panose="020B0604020202020204" pitchFamily="34" charset="0"/>
              <a:buNone/>
            </a:pPr>
            <a:endParaRPr lang="fr-FR" altLang="fr-FR" sz="2400" dirty="0" smtClean="0"/>
          </a:p>
        </p:txBody>
      </p:sp>
    </p:spTree>
    <p:extLst>
      <p:ext uri="{BB962C8B-B14F-4D97-AF65-F5344CB8AC3E}">
        <p14:creationId xmlns:p14="http://schemas.microsoft.com/office/powerpoint/2010/main" val="487420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12217"/>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Les troubles évoqués lors de cette journée</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20</a:t>
            </a:r>
            <a:endParaRPr lang="fr-FR" dirty="0"/>
          </a:p>
        </p:txBody>
      </p:sp>
      <p:sp>
        <p:nvSpPr>
          <p:cNvPr id="7" name="Espace réservé du contenu 2"/>
          <p:cNvSpPr>
            <a:spLocks noGrp="1"/>
          </p:cNvSpPr>
          <p:nvPr>
            <p:ph idx="1"/>
          </p:nvPr>
        </p:nvSpPr>
        <p:spPr>
          <a:xfrm>
            <a:off x="457200" y="620688"/>
            <a:ext cx="8229600" cy="4569966"/>
          </a:xfrm>
        </p:spPr>
        <p:txBody>
          <a:bodyPr>
            <a:normAutofit/>
          </a:bodyPr>
          <a:lstStyle/>
          <a:p>
            <a:pPr marL="0" indent="0" eaLnBrk="1" hangingPunct="1">
              <a:buNone/>
            </a:pPr>
            <a:endParaRPr lang="fr-FR" altLang="fr-FR" sz="2400" dirty="0" smtClean="0">
              <a:cs typeface="Andalus" panose="02020603050405020304" pitchFamily="18" charset="-78"/>
            </a:endParaRPr>
          </a:p>
          <a:p>
            <a:r>
              <a:rPr lang="fr-FR" altLang="fr-FR" sz="2400" dirty="0" smtClean="0">
                <a:cs typeface="Andalus" panose="02020603050405020304" pitchFamily="18" charset="-78"/>
              </a:rPr>
              <a:t>Les troubles anxieux</a:t>
            </a:r>
          </a:p>
          <a:p>
            <a:endParaRPr lang="fr-FR" altLang="fr-FR" sz="1400" dirty="0" smtClean="0">
              <a:cs typeface="Andalus" panose="02020603050405020304" pitchFamily="18" charset="-78"/>
            </a:endParaRPr>
          </a:p>
          <a:p>
            <a:r>
              <a:rPr lang="fr-FR" altLang="fr-FR" sz="2400" dirty="0" smtClean="0">
                <a:cs typeface="Andalus" panose="02020603050405020304" pitchFamily="18" charset="-78"/>
              </a:rPr>
              <a:t>Les troubles somatiques</a:t>
            </a:r>
          </a:p>
          <a:p>
            <a:endParaRPr lang="fr-FR" altLang="fr-FR" sz="1400" dirty="0" smtClean="0">
              <a:cs typeface="Andalus" panose="02020603050405020304" pitchFamily="18" charset="-78"/>
            </a:endParaRPr>
          </a:p>
          <a:p>
            <a:r>
              <a:rPr lang="fr-FR" altLang="fr-FR" sz="2400" dirty="0" smtClean="0">
                <a:cs typeface="Andalus" panose="02020603050405020304" pitchFamily="18" charset="-78"/>
              </a:rPr>
              <a:t>Les troubles des conduites </a:t>
            </a:r>
          </a:p>
          <a:p>
            <a:endParaRPr lang="fr-FR" altLang="fr-FR" sz="1400" dirty="0" smtClean="0">
              <a:cs typeface="Andalus" panose="02020603050405020304" pitchFamily="18" charset="-78"/>
            </a:endParaRPr>
          </a:p>
          <a:p>
            <a:r>
              <a:rPr lang="fr-FR" altLang="fr-FR" sz="2400" dirty="0" smtClean="0">
                <a:cs typeface="Andalus" panose="02020603050405020304" pitchFamily="18" charset="-78"/>
              </a:rPr>
              <a:t>Les troubles dépressifs</a:t>
            </a:r>
          </a:p>
          <a:p>
            <a:endParaRPr lang="fr-FR" altLang="fr-FR" sz="1400" dirty="0" smtClean="0">
              <a:cs typeface="Andalus" panose="02020603050405020304" pitchFamily="18" charset="-78"/>
            </a:endParaRPr>
          </a:p>
          <a:p>
            <a:r>
              <a:rPr lang="fr-FR" altLang="fr-FR" sz="2400" dirty="0" smtClean="0">
                <a:cs typeface="Andalus" panose="02020603050405020304" pitchFamily="18" charset="-78"/>
              </a:rPr>
              <a:t>Les troubles psychotiques</a:t>
            </a:r>
          </a:p>
          <a:p>
            <a:endParaRPr lang="fr-FR" altLang="fr-FR" sz="2400" dirty="0" smtClean="0"/>
          </a:p>
        </p:txBody>
      </p:sp>
    </p:spTree>
    <p:extLst>
      <p:ext uri="{BB962C8B-B14F-4D97-AF65-F5344CB8AC3E}">
        <p14:creationId xmlns:p14="http://schemas.microsoft.com/office/powerpoint/2010/main" val="35206151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504056"/>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Les troubles anxieux</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21</a:t>
            </a:r>
            <a:endParaRPr lang="fr-FR" dirty="0"/>
          </a:p>
        </p:txBody>
      </p:sp>
      <p:sp>
        <p:nvSpPr>
          <p:cNvPr id="7" name="Espace réservé du contenu 2"/>
          <p:cNvSpPr>
            <a:spLocks noGrp="1"/>
          </p:cNvSpPr>
          <p:nvPr>
            <p:ph idx="1"/>
          </p:nvPr>
        </p:nvSpPr>
        <p:spPr>
          <a:xfrm>
            <a:off x="503040" y="572093"/>
            <a:ext cx="8245424" cy="5665219"/>
          </a:xfrm>
        </p:spPr>
        <p:txBody>
          <a:bodyPr>
            <a:noAutofit/>
          </a:bodyPr>
          <a:lstStyle/>
          <a:p>
            <a:pPr algn="just">
              <a:defRPr/>
            </a:pPr>
            <a:r>
              <a:rPr lang="fr-FR" altLang="fr-FR" sz="2200" b="1" dirty="0" smtClean="0">
                <a:cs typeface="Andalus" pitchFamily="18" charset="-78"/>
              </a:rPr>
              <a:t>L'anxiété </a:t>
            </a:r>
            <a:r>
              <a:rPr lang="fr-FR" altLang="fr-FR" sz="2200" dirty="0" smtClean="0">
                <a:cs typeface="Andalus" pitchFamily="18" charset="-78"/>
              </a:rPr>
              <a:t>est un mécanisme biologique dont la fonction est de nous protéger contre les situations dangereuses. À doses normales, elle nous protège. À doses excessives, elle nous emprisonne. </a:t>
            </a:r>
          </a:p>
          <a:p>
            <a:pPr algn="just">
              <a:defRPr/>
            </a:pPr>
            <a:endParaRPr lang="fr-FR" altLang="fr-FR" sz="800" dirty="0" smtClean="0">
              <a:cs typeface="Andalus" pitchFamily="18" charset="-78"/>
            </a:endParaRPr>
          </a:p>
          <a:p>
            <a:pPr algn="just">
              <a:defRPr/>
            </a:pPr>
            <a:r>
              <a:rPr lang="fr-FR" altLang="fr-FR" sz="2200" b="1" dirty="0" smtClean="0">
                <a:cs typeface="Andalus" pitchFamily="18" charset="-78"/>
              </a:rPr>
              <a:t>Les critères :</a:t>
            </a:r>
          </a:p>
          <a:p>
            <a:pPr marL="447675" indent="-177800" algn="just">
              <a:buFont typeface="Arial" charset="0"/>
              <a:buChar char="•"/>
              <a:defRPr/>
            </a:pPr>
            <a:r>
              <a:rPr lang="fr-FR" altLang="fr-FR" sz="2200" dirty="0" smtClean="0">
                <a:cs typeface="Andalus" pitchFamily="18" charset="-78"/>
              </a:rPr>
              <a:t>Le degré de souffrance psychique générée par les symptômes. </a:t>
            </a:r>
          </a:p>
          <a:p>
            <a:pPr marL="447675" indent="-177800" algn="just">
              <a:buFont typeface="Arial" charset="0"/>
              <a:buChar char="•"/>
              <a:defRPr/>
            </a:pPr>
            <a:r>
              <a:rPr lang="fr-FR" altLang="fr-FR" sz="2200" dirty="0" smtClean="0">
                <a:cs typeface="Andalus" pitchFamily="18" charset="-78"/>
              </a:rPr>
              <a:t>Elle affecte les capacités globales de l’enfant et de l’ado</a:t>
            </a:r>
          </a:p>
          <a:p>
            <a:pPr marL="447675" indent="-177800" algn="just">
              <a:buFont typeface="Arial" charset="0"/>
              <a:buChar char="•"/>
              <a:defRPr/>
            </a:pPr>
            <a:r>
              <a:rPr lang="fr-FR" altLang="fr-FR" sz="2200" dirty="0" smtClean="0">
                <a:cs typeface="Andalus" pitchFamily="18" charset="-78"/>
              </a:rPr>
              <a:t>Elle affecte tous ses espaces de vie.</a:t>
            </a:r>
          </a:p>
          <a:p>
            <a:pPr marL="0" indent="0">
              <a:buNone/>
              <a:defRPr/>
            </a:pPr>
            <a:endParaRPr lang="fr-FR" altLang="fr-FR" sz="800" b="1" dirty="0" smtClean="0">
              <a:cs typeface="Andalus" pitchFamily="18" charset="-78"/>
            </a:endParaRPr>
          </a:p>
          <a:p>
            <a:pPr>
              <a:defRPr/>
            </a:pPr>
            <a:r>
              <a:rPr lang="fr-FR" altLang="fr-FR" sz="2200" b="1" dirty="0" smtClean="0">
                <a:cs typeface="Andalus" pitchFamily="18" charset="-78"/>
              </a:rPr>
              <a:t>Les symptômes : </a:t>
            </a:r>
          </a:p>
          <a:p>
            <a:pPr marL="447675" indent="-177800" algn="just" eaLnBrk="1" hangingPunct="1">
              <a:buFont typeface="Arial" charset="0"/>
              <a:buChar char="•"/>
              <a:defRPr/>
            </a:pPr>
            <a:r>
              <a:rPr lang="fr-FR" altLang="fr-FR" sz="2200" dirty="0" smtClean="0">
                <a:cs typeface="Andalus" pitchFamily="18" charset="-78"/>
              </a:rPr>
              <a:t>Peur diffuse</a:t>
            </a:r>
          </a:p>
          <a:p>
            <a:pPr marL="447675" indent="-177800" algn="just" eaLnBrk="1" hangingPunct="1">
              <a:buFont typeface="Arial" charset="0"/>
              <a:buChar char="•"/>
              <a:defRPr/>
            </a:pPr>
            <a:r>
              <a:rPr lang="fr-FR" altLang="fr-FR" sz="2200" dirty="0" smtClean="0">
                <a:cs typeface="Andalus" pitchFamily="18" charset="-78"/>
              </a:rPr>
              <a:t>Préoccupations et rituels obsessionnels (TOC)</a:t>
            </a:r>
          </a:p>
          <a:p>
            <a:pPr marL="447675" indent="-177800" algn="just" eaLnBrk="1" hangingPunct="1">
              <a:buFont typeface="Arial" charset="0"/>
              <a:buChar char="•"/>
              <a:defRPr/>
            </a:pPr>
            <a:r>
              <a:rPr lang="fr-FR" altLang="fr-FR" sz="2200" dirty="0" smtClean="0">
                <a:cs typeface="Andalus" pitchFamily="18" charset="-78"/>
              </a:rPr>
              <a:t>Conduites phobiques et d’évitement, crises d’angoisse</a:t>
            </a:r>
          </a:p>
          <a:p>
            <a:pPr marL="447675" indent="-177800" eaLnBrk="1" hangingPunct="1">
              <a:buFont typeface="Arial" charset="0"/>
              <a:buChar char="•"/>
              <a:defRPr/>
            </a:pPr>
            <a:r>
              <a:rPr lang="fr-FR" altLang="fr-FR" sz="2200" dirty="0" smtClean="0">
                <a:cs typeface="Andalus" pitchFamily="18" charset="-78"/>
              </a:rPr>
              <a:t>Associé à d’autres symptômes : pertes d’appétit, troubles du sommeil, fatigue chronique, irritabilité, isolement, crises d’angoisse, plaintes somatiques, inhibition.</a:t>
            </a:r>
          </a:p>
        </p:txBody>
      </p:sp>
    </p:spTree>
    <p:extLst>
      <p:ext uri="{BB962C8B-B14F-4D97-AF65-F5344CB8AC3E}">
        <p14:creationId xmlns:p14="http://schemas.microsoft.com/office/powerpoint/2010/main" val="1715943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Les troubles somatiques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22</a:t>
            </a:r>
            <a:endParaRPr lang="fr-FR" dirty="0"/>
          </a:p>
        </p:txBody>
      </p:sp>
      <p:sp>
        <p:nvSpPr>
          <p:cNvPr id="7" name="Espace réservé du contenu 2"/>
          <p:cNvSpPr>
            <a:spLocks noGrp="1"/>
          </p:cNvSpPr>
          <p:nvPr>
            <p:ph idx="1"/>
          </p:nvPr>
        </p:nvSpPr>
        <p:spPr>
          <a:xfrm>
            <a:off x="457200" y="764704"/>
            <a:ext cx="8229600" cy="5472608"/>
          </a:xfrm>
        </p:spPr>
        <p:txBody>
          <a:bodyPr>
            <a:noAutofit/>
          </a:bodyPr>
          <a:lstStyle/>
          <a:p>
            <a:pPr algn="just">
              <a:defRPr/>
            </a:pPr>
            <a:r>
              <a:rPr lang="fr-FR" altLang="fr-FR" sz="2400" b="1" dirty="0">
                <a:cs typeface="Andalus" panose="02020603050405020304" pitchFamily="18" charset="-78"/>
              </a:rPr>
              <a:t>Définition de  somatique </a:t>
            </a:r>
            <a:r>
              <a:rPr lang="fr-FR" altLang="fr-FR" sz="2400" dirty="0">
                <a:cs typeface="Andalus" panose="02020603050405020304" pitchFamily="18" charset="-78"/>
              </a:rPr>
              <a:t>: une souffrance psychique qui se traduit par des douleurs </a:t>
            </a:r>
            <a:r>
              <a:rPr lang="fr-FR" altLang="fr-FR" sz="2400" dirty="0" smtClean="0">
                <a:cs typeface="Andalus" panose="02020603050405020304" pitchFamily="18" charset="-78"/>
              </a:rPr>
              <a:t>physiques.</a:t>
            </a:r>
          </a:p>
          <a:p>
            <a:pPr algn="just">
              <a:defRPr/>
            </a:pPr>
            <a:endParaRPr lang="fr-FR" altLang="fr-FR" sz="1000" dirty="0" smtClean="0">
              <a:cs typeface="Andalus" panose="02020603050405020304" pitchFamily="18" charset="-78"/>
            </a:endParaRPr>
          </a:p>
          <a:p>
            <a:pPr algn="just">
              <a:defRPr/>
            </a:pPr>
            <a:r>
              <a:rPr lang="fr-FR" altLang="fr-FR" sz="2400" b="1" dirty="0" smtClean="0">
                <a:cs typeface="Andalus" panose="02020603050405020304" pitchFamily="18" charset="-78"/>
              </a:rPr>
              <a:t>Les symptômes somatiques</a:t>
            </a:r>
            <a:r>
              <a:rPr lang="fr-FR" altLang="fr-FR" sz="2400" dirty="0" smtClean="0">
                <a:cs typeface="Andalus" panose="02020603050405020304" pitchFamily="18" charset="-78"/>
              </a:rPr>
              <a:t> sont présents dans la vie de tout enfant,  adolescent et adulte. C’est leur gravité et lorsqu’ils sont associés à d’autres troubles qu’ils sont préoccupants.</a:t>
            </a:r>
          </a:p>
          <a:p>
            <a:pPr algn="just">
              <a:defRPr/>
            </a:pPr>
            <a:endParaRPr lang="fr-FR" altLang="fr-FR" sz="1000" dirty="0" smtClean="0">
              <a:cs typeface="Andalus" panose="02020603050405020304" pitchFamily="18" charset="-78"/>
            </a:endParaRPr>
          </a:p>
          <a:p>
            <a:pPr algn="just">
              <a:defRPr/>
            </a:pPr>
            <a:r>
              <a:rPr lang="fr-FR" altLang="fr-FR" sz="2400" b="1" dirty="0" smtClean="0">
                <a:cs typeface="Andalus" panose="02020603050405020304" pitchFamily="18" charset="-78"/>
              </a:rPr>
              <a:t>Les symptômes : </a:t>
            </a:r>
            <a:endParaRPr lang="fr-FR" altLang="fr-FR" sz="2400" dirty="0" smtClean="0">
              <a:cs typeface="Andalus" panose="02020603050405020304" pitchFamily="18" charset="-78"/>
            </a:endParaRPr>
          </a:p>
          <a:p>
            <a:pPr marL="447675" indent="-177800" algn="just" eaLnBrk="1" hangingPunct="1">
              <a:buFont typeface="Arial" charset="0"/>
              <a:buChar char="•"/>
              <a:defRPr/>
            </a:pPr>
            <a:r>
              <a:rPr lang="fr-FR" altLang="fr-FR" sz="2400" dirty="0" smtClean="0">
                <a:cs typeface="Andalus" panose="02020603050405020304" pitchFamily="18" charset="-78"/>
              </a:rPr>
              <a:t>Douleurs abdominales avec ou sans vomissement</a:t>
            </a:r>
          </a:p>
          <a:p>
            <a:pPr marL="447675" indent="-177800" algn="just" eaLnBrk="1" hangingPunct="1">
              <a:buFont typeface="Arial" charset="0"/>
              <a:buChar char="•"/>
              <a:defRPr/>
            </a:pPr>
            <a:r>
              <a:rPr lang="fr-FR" altLang="fr-FR" sz="2400" dirty="0" smtClean="0">
                <a:cs typeface="Andalus" panose="02020603050405020304" pitchFamily="18" charset="-78"/>
              </a:rPr>
              <a:t>Maux de tête</a:t>
            </a:r>
          </a:p>
          <a:p>
            <a:pPr marL="447675" indent="-177800" algn="just" eaLnBrk="1" hangingPunct="1">
              <a:buFont typeface="Arial" charset="0"/>
              <a:buChar char="•"/>
              <a:defRPr/>
            </a:pPr>
            <a:r>
              <a:rPr lang="fr-FR" altLang="fr-FR" sz="2400" dirty="0" smtClean="0">
                <a:cs typeface="Andalus" panose="02020603050405020304" pitchFamily="18" charset="-78"/>
              </a:rPr>
              <a:t>Sensations de vertige avec ou sans malaise</a:t>
            </a:r>
          </a:p>
          <a:p>
            <a:pPr marL="447675" indent="-177800" algn="just" eaLnBrk="1" hangingPunct="1">
              <a:buFont typeface="Arial" charset="0"/>
              <a:buChar char="•"/>
              <a:defRPr/>
            </a:pPr>
            <a:r>
              <a:rPr lang="fr-FR" altLang="fr-FR" sz="2400" dirty="0" smtClean="0">
                <a:cs typeface="Andalus" panose="02020603050405020304" pitchFamily="18" charset="-78"/>
              </a:rPr>
              <a:t>Toute plainte concernant diverses parties du corps, crampes, courbatures, brûlures d’estomac, troubles du transit intestinal</a:t>
            </a:r>
          </a:p>
          <a:p>
            <a:pPr marL="447675" indent="-177800" algn="just" eaLnBrk="1" hangingPunct="1">
              <a:buFont typeface="Arial" charset="0"/>
              <a:buChar char="•"/>
              <a:defRPr/>
            </a:pPr>
            <a:r>
              <a:rPr lang="fr-FR" altLang="fr-FR" sz="2400" dirty="0" smtClean="0">
                <a:cs typeface="Andalus" panose="02020603050405020304" pitchFamily="18" charset="-78"/>
              </a:rPr>
              <a:t>Troubles associés : troubles anxieux et dépressifs</a:t>
            </a:r>
          </a:p>
        </p:txBody>
      </p:sp>
    </p:spTree>
    <p:extLst>
      <p:ext uri="{BB962C8B-B14F-4D97-AF65-F5344CB8AC3E}">
        <p14:creationId xmlns:p14="http://schemas.microsoft.com/office/powerpoint/2010/main" val="20423292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1926" y="0"/>
            <a:ext cx="8229600" cy="504056"/>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Les troubles des conduites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a:t>
            </a:r>
            <a:r>
              <a:rPr lang="fr-FR" dirty="0"/>
              <a:t>3</a:t>
            </a:r>
            <a:endParaRPr lang="fr-FR" dirty="0" smtClean="0"/>
          </a:p>
        </p:txBody>
      </p:sp>
      <p:sp>
        <p:nvSpPr>
          <p:cNvPr id="7" name="Espace réservé du contenu 2"/>
          <p:cNvSpPr>
            <a:spLocks noGrp="1"/>
          </p:cNvSpPr>
          <p:nvPr>
            <p:ph idx="1"/>
          </p:nvPr>
        </p:nvSpPr>
        <p:spPr>
          <a:xfrm>
            <a:off x="318254" y="729903"/>
            <a:ext cx="8496944" cy="5400600"/>
          </a:xfrm>
        </p:spPr>
        <p:txBody>
          <a:bodyPr>
            <a:noAutofit/>
          </a:bodyPr>
          <a:lstStyle/>
          <a:p>
            <a:pPr>
              <a:defRPr/>
            </a:pPr>
            <a:r>
              <a:rPr lang="fr-FR" altLang="fr-FR" sz="2200" b="1" dirty="0" smtClean="0">
                <a:cs typeface="Andalus" panose="02020603050405020304" pitchFamily="18" charset="-78"/>
              </a:rPr>
              <a:t>Troubles du comportement/troubles oppositionnels </a:t>
            </a:r>
            <a:r>
              <a:rPr lang="fr-FR" altLang="fr-FR" sz="2200" dirty="0" smtClean="0">
                <a:cs typeface="Andalus" panose="02020603050405020304" pitchFamily="18" charset="-78"/>
              </a:rPr>
              <a:t>: </a:t>
            </a:r>
            <a:r>
              <a:rPr lang="fr-FR" sz="2200" dirty="0" smtClean="0">
                <a:cs typeface="Andalus" pitchFamily="18" charset="-78"/>
              </a:rPr>
              <a:t>On parle de troubles du comportement quand de l’agir non socialisé vient au premier plan comme mode d’expression dans la relation. </a:t>
            </a:r>
          </a:p>
          <a:p>
            <a:pPr algn="just">
              <a:buFont typeface="Arial" charset="0"/>
              <a:buNone/>
              <a:defRPr/>
            </a:pPr>
            <a:r>
              <a:rPr lang="fr-FR" sz="2200" dirty="0" smtClean="0">
                <a:cs typeface="Andalus" pitchFamily="18" charset="-78"/>
              </a:rPr>
              <a:t>	Les troubles du comportement impliquent des processus interactifs qui mettent en jeu l’enfant (l’adolescent), l’environnement, les règles de fonctionnement de la société dans une époque et une culture données. </a:t>
            </a:r>
          </a:p>
          <a:p>
            <a:pPr algn="just">
              <a:buFont typeface="Arial" charset="0"/>
              <a:buNone/>
              <a:defRPr/>
            </a:pPr>
            <a:endParaRPr lang="fr-FR" sz="1400" dirty="0" smtClean="0">
              <a:cs typeface="Andalus" pitchFamily="18" charset="-78"/>
            </a:endParaRPr>
          </a:p>
          <a:p>
            <a:pPr algn="just">
              <a:defRPr/>
            </a:pPr>
            <a:r>
              <a:rPr lang="fr-FR" sz="2200" b="1" dirty="0" smtClean="0">
                <a:cs typeface="Andalus" pitchFamily="18" charset="-78"/>
              </a:rPr>
              <a:t>Symptômes :	</a:t>
            </a:r>
          </a:p>
          <a:p>
            <a:pPr algn="just">
              <a:buFont typeface="Arial" charset="0"/>
              <a:buNone/>
              <a:defRPr/>
            </a:pPr>
            <a:r>
              <a:rPr lang="fr-FR" sz="2200" dirty="0" smtClean="0">
                <a:cs typeface="Andalus" pitchFamily="18" charset="-78"/>
              </a:rPr>
              <a:t>	Opposition, revendication, colère, provocation, auto et </a:t>
            </a:r>
            <a:r>
              <a:rPr lang="fr-FR" sz="2200" dirty="0" err="1" smtClean="0">
                <a:cs typeface="Andalus" pitchFamily="18" charset="-78"/>
              </a:rPr>
              <a:t>hétéroagressivité</a:t>
            </a:r>
            <a:r>
              <a:rPr lang="fr-FR" sz="2200" dirty="0" smtClean="0">
                <a:cs typeface="Andalus" pitchFamily="18" charset="-78"/>
              </a:rPr>
              <a:t>, agression sexuelle, fugue, errance, vol, repli sur soi, difficultés de socialisation</a:t>
            </a:r>
          </a:p>
          <a:p>
            <a:pPr algn="just">
              <a:buFont typeface="Arial" charset="0"/>
              <a:buNone/>
              <a:defRPr/>
            </a:pPr>
            <a:endParaRPr lang="fr-FR" sz="1400" dirty="0" smtClean="0">
              <a:cs typeface="Andalus" pitchFamily="18" charset="-78"/>
            </a:endParaRPr>
          </a:p>
          <a:p>
            <a:pPr>
              <a:defRPr/>
            </a:pPr>
            <a:r>
              <a:rPr lang="fr-FR" sz="2200" b="1" dirty="0" smtClean="0">
                <a:cs typeface="Andalus" pitchFamily="18" charset="-78"/>
              </a:rPr>
              <a:t>Troubles associés </a:t>
            </a:r>
            <a:r>
              <a:rPr lang="fr-FR" sz="2200" dirty="0" smtClean="0">
                <a:cs typeface="Andalus" pitchFamily="18" charset="-78"/>
              </a:rPr>
              <a:t>:  addictions, troubles du comportement alimentaire, tentative de suicide, conduites à risque</a:t>
            </a:r>
          </a:p>
          <a:p>
            <a:pPr>
              <a:buFont typeface="Arial" charset="0"/>
              <a:buChar char="•"/>
              <a:defRPr/>
            </a:pPr>
            <a:endParaRPr lang="fr-FR" sz="2200" dirty="0" smtClean="0">
              <a:cs typeface="Andalus" pitchFamily="18" charset="-78"/>
            </a:endParaRPr>
          </a:p>
          <a:p>
            <a:pPr marL="0" indent="0" eaLnBrk="1" hangingPunct="1">
              <a:buFont typeface="Arial" charset="0"/>
              <a:buNone/>
              <a:defRPr/>
            </a:pPr>
            <a:r>
              <a:rPr lang="fr-FR" altLang="fr-FR" sz="2200" dirty="0">
                <a:cs typeface="Andalus" panose="02020603050405020304" pitchFamily="18" charset="-78"/>
              </a:rPr>
              <a:t>	</a:t>
            </a:r>
            <a:endParaRPr lang="fr-FR" altLang="fr-FR" sz="2200" dirty="0" smtClean="0">
              <a:cs typeface="Andalus" panose="02020603050405020304" pitchFamily="18" charset="-78"/>
            </a:endParaRPr>
          </a:p>
        </p:txBody>
      </p:sp>
    </p:spTree>
    <p:extLst>
      <p:ext uri="{BB962C8B-B14F-4D97-AF65-F5344CB8AC3E}">
        <p14:creationId xmlns:p14="http://schemas.microsoft.com/office/powerpoint/2010/main" val="25589566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504056"/>
          </a:xfrm>
        </p:spPr>
        <p:txBody>
          <a:bodyPr>
            <a:noAutofit/>
          </a:bodyPr>
          <a:lstStyle/>
          <a:p>
            <a:r>
              <a:rPr lang="fr-FR" altLang="fr-FR" sz="2800" b="0" dirty="0">
                <a:solidFill>
                  <a:schemeClr val="bg1"/>
                </a:solidFill>
                <a:latin typeface="Impact" panose="020B0806030902050204" pitchFamily="34" charset="0"/>
                <a:cs typeface="Andalus" panose="02020603050405020304" pitchFamily="18" charset="-78"/>
              </a:rPr>
              <a:t>Troubles des conduites alimentaires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24</a:t>
            </a:r>
            <a:endParaRPr lang="fr-FR" dirty="0"/>
          </a:p>
        </p:txBody>
      </p:sp>
      <p:sp>
        <p:nvSpPr>
          <p:cNvPr id="7" name="Espace réservé du contenu 2"/>
          <p:cNvSpPr>
            <a:spLocks noGrp="1"/>
          </p:cNvSpPr>
          <p:nvPr>
            <p:ph idx="1"/>
          </p:nvPr>
        </p:nvSpPr>
        <p:spPr>
          <a:xfrm>
            <a:off x="457200" y="908720"/>
            <a:ext cx="8229600" cy="4392488"/>
          </a:xfrm>
        </p:spPr>
        <p:txBody>
          <a:bodyPr>
            <a:normAutofit/>
          </a:bodyPr>
          <a:lstStyle/>
          <a:p>
            <a:pPr algn="just">
              <a:defRPr/>
            </a:pPr>
            <a:r>
              <a:rPr lang="fr-FR" altLang="fr-FR" sz="2200" b="1" dirty="0" smtClean="0">
                <a:cs typeface="Andalus" pitchFamily="18" charset="-78"/>
              </a:rPr>
              <a:t>Troubles des conduites alimentaires (TCA) : </a:t>
            </a:r>
            <a:r>
              <a:rPr lang="fr-FR" altLang="fr-FR" sz="2200" dirty="0" smtClean="0">
                <a:cs typeface="Andalus" pitchFamily="18" charset="-78"/>
              </a:rPr>
              <a:t>Le comportement alimentaire est l’ensemble des conduites alimentaires d’une personne. Lorsque certaines conduites alimentaires sont perturbées, un TCA peut être envisagé. </a:t>
            </a:r>
          </a:p>
          <a:p>
            <a:pPr marL="0" indent="0">
              <a:buFont typeface="Arial" charset="0"/>
              <a:buNone/>
              <a:defRPr/>
            </a:pPr>
            <a:endParaRPr lang="fr-FR" altLang="fr-FR" sz="1400" dirty="0" smtClean="0">
              <a:cs typeface="Andalus" pitchFamily="18" charset="-78"/>
            </a:endParaRPr>
          </a:p>
          <a:p>
            <a:pPr algn="just">
              <a:defRPr/>
            </a:pPr>
            <a:r>
              <a:rPr lang="fr-FR" altLang="fr-FR" sz="2200" b="1" dirty="0" smtClean="0">
                <a:cs typeface="Andalus" pitchFamily="18" charset="-78"/>
              </a:rPr>
              <a:t>Symptômes</a:t>
            </a:r>
            <a:r>
              <a:rPr lang="fr-FR" altLang="fr-FR" sz="2200" dirty="0" smtClean="0">
                <a:cs typeface="Andalus" pitchFamily="18" charset="-78"/>
              </a:rPr>
              <a:t>: Instabilité émotionnelle, irritabilité, inhibition, comportements restrictifs ou au contraire crise de boulimie, altération de perception du corps</a:t>
            </a:r>
          </a:p>
          <a:p>
            <a:pPr marL="0" indent="0" algn="just">
              <a:buFont typeface="Arial" charset="0"/>
              <a:buNone/>
              <a:defRPr/>
            </a:pPr>
            <a:endParaRPr lang="fr-FR" altLang="fr-FR" sz="1400" dirty="0" smtClean="0">
              <a:cs typeface="Andalus" pitchFamily="18" charset="-78"/>
            </a:endParaRPr>
          </a:p>
          <a:p>
            <a:pPr algn="just">
              <a:defRPr/>
            </a:pPr>
            <a:r>
              <a:rPr lang="fr-FR" altLang="fr-FR" sz="2200" b="1" dirty="0" smtClean="0">
                <a:cs typeface="Andalus" pitchFamily="18" charset="-78"/>
              </a:rPr>
              <a:t>Symptômes associés</a:t>
            </a:r>
            <a:r>
              <a:rPr lang="fr-FR" altLang="fr-FR" sz="2200" dirty="0" smtClean="0">
                <a:cs typeface="Andalus" pitchFamily="18" charset="-78"/>
              </a:rPr>
              <a:t> : dépression, anxiété, perte d’estime de soi</a:t>
            </a:r>
          </a:p>
          <a:p>
            <a:pPr>
              <a:buFont typeface="Arial" charset="0"/>
              <a:buChar char="•"/>
              <a:defRPr/>
            </a:pPr>
            <a:endParaRPr lang="fr-FR" altLang="fr-FR" sz="2200" dirty="0" smtClean="0"/>
          </a:p>
        </p:txBody>
      </p:sp>
    </p:spTree>
    <p:extLst>
      <p:ext uri="{BB962C8B-B14F-4D97-AF65-F5344CB8AC3E}">
        <p14:creationId xmlns:p14="http://schemas.microsoft.com/office/powerpoint/2010/main" val="1632685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Les conduites addictives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25</a:t>
            </a:r>
            <a:endParaRPr lang="fr-FR" dirty="0"/>
          </a:p>
        </p:txBody>
      </p:sp>
      <p:sp>
        <p:nvSpPr>
          <p:cNvPr id="7" name="Espace réservé du contenu 2"/>
          <p:cNvSpPr>
            <a:spLocks noGrp="1"/>
          </p:cNvSpPr>
          <p:nvPr>
            <p:ph idx="1"/>
          </p:nvPr>
        </p:nvSpPr>
        <p:spPr>
          <a:xfrm>
            <a:off x="367544" y="680207"/>
            <a:ext cx="8524936" cy="5413089"/>
          </a:xfrm>
        </p:spPr>
        <p:txBody>
          <a:bodyPr>
            <a:noAutofit/>
          </a:bodyPr>
          <a:lstStyle/>
          <a:p>
            <a:pPr algn="just">
              <a:defRPr/>
            </a:pPr>
            <a:r>
              <a:rPr lang="fr-FR" altLang="fr-FR" sz="2200" b="1" dirty="0" smtClean="0">
                <a:cs typeface="Andalus" panose="02020603050405020304" pitchFamily="18" charset="-78"/>
              </a:rPr>
              <a:t>Définition de l’addiction </a:t>
            </a:r>
            <a:r>
              <a:rPr lang="fr-FR" altLang="fr-FR" sz="2200" dirty="0" smtClean="0">
                <a:cs typeface="Andalus" panose="02020603050405020304" pitchFamily="18" charset="-78"/>
              </a:rPr>
              <a:t>:</a:t>
            </a:r>
            <a:r>
              <a:rPr lang="fr-FR" altLang="fr-FR" sz="2200" dirty="0" smtClean="0"/>
              <a:t> </a:t>
            </a:r>
            <a:r>
              <a:rPr lang="fr-FR" altLang="fr-FR" sz="2200" dirty="0" smtClean="0">
                <a:cs typeface="Andalus" pitchFamily="18" charset="-78"/>
              </a:rPr>
              <a:t>Elles sont caractérisées par la recherche et l’usage compulsif de substances illicites et/ou licites malgré la connaissance de leur nocivité sur la santé physique et psychique. On parle de dépendance. </a:t>
            </a:r>
          </a:p>
          <a:p>
            <a:pPr algn="just">
              <a:buFont typeface="Wingdings" pitchFamily="2" charset="2"/>
              <a:buChar char="Ø"/>
              <a:defRPr/>
            </a:pPr>
            <a:endParaRPr lang="fr-FR" altLang="fr-FR" sz="1400" dirty="0" smtClean="0">
              <a:cs typeface="Andalus" pitchFamily="18" charset="-78"/>
            </a:endParaRPr>
          </a:p>
          <a:p>
            <a:pPr algn="just">
              <a:defRPr/>
            </a:pPr>
            <a:r>
              <a:rPr lang="fr-FR" altLang="fr-FR" sz="2200" b="1" dirty="0" smtClean="0">
                <a:cs typeface="Andalus" panose="02020603050405020304" pitchFamily="18" charset="-78"/>
              </a:rPr>
              <a:t>Addictions : avec ou sans produit</a:t>
            </a:r>
          </a:p>
          <a:p>
            <a:pPr indent="11113" algn="just" eaLnBrk="1" hangingPunct="1">
              <a:buFont typeface="Arial" panose="020B0604020202020204" pitchFamily="34" charset="0"/>
              <a:buChar char="•"/>
              <a:defRPr/>
            </a:pPr>
            <a:r>
              <a:rPr lang="fr-FR" altLang="fr-FR" sz="2200" dirty="0">
                <a:cs typeface="Andalus" panose="02020603050405020304" pitchFamily="18" charset="-78"/>
              </a:rPr>
              <a:t> </a:t>
            </a:r>
            <a:r>
              <a:rPr lang="fr-FR" altLang="fr-FR" sz="2200" dirty="0" smtClean="0">
                <a:cs typeface="Andalus" panose="02020603050405020304" pitchFamily="18" charset="-78"/>
              </a:rPr>
              <a:t>Cannabis</a:t>
            </a:r>
            <a:endParaRPr lang="fr-FR" altLang="fr-FR" sz="2200" dirty="0">
              <a:cs typeface="Andalus" panose="02020603050405020304" pitchFamily="18" charset="-78"/>
            </a:endParaRPr>
          </a:p>
          <a:p>
            <a:pPr indent="11113" algn="just" eaLnBrk="1" hangingPunct="1">
              <a:buFont typeface="Arial" panose="020B0604020202020204" pitchFamily="34" charset="0"/>
              <a:buChar char="•"/>
              <a:defRPr/>
            </a:pPr>
            <a:r>
              <a:rPr lang="fr-FR" altLang="fr-FR" sz="2200" dirty="0" smtClean="0">
                <a:cs typeface="Andalus" panose="02020603050405020304" pitchFamily="18" charset="-78"/>
              </a:rPr>
              <a:t> Alcool</a:t>
            </a:r>
            <a:endParaRPr lang="fr-FR" altLang="fr-FR" sz="2200" dirty="0">
              <a:cs typeface="Andalus" panose="02020603050405020304" pitchFamily="18" charset="-78"/>
            </a:endParaRPr>
          </a:p>
          <a:p>
            <a:pPr indent="11113" algn="just" eaLnBrk="1" hangingPunct="1">
              <a:buFont typeface="Arial" panose="020B0604020202020204" pitchFamily="34" charset="0"/>
              <a:buChar char="•"/>
              <a:defRPr/>
            </a:pPr>
            <a:r>
              <a:rPr lang="fr-FR" altLang="fr-FR" sz="2200" dirty="0" smtClean="0">
                <a:cs typeface="Andalus" panose="02020603050405020304" pitchFamily="18" charset="-78"/>
              </a:rPr>
              <a:t> Produits psychotropes</a:t>
            </a:r>
          </a:p>
          <a:p>
            <a:pPr indent="11113" algn="just" eaLnBrk="1" hangingPunct="1">
              <a:buFont typeface="Arial" panose="020B0604020202020204" pitchFamily="34" charset="0"/>
              <a:buChar char="•"/>
              <a:defRPr/>
            </a:pPr>
            <a:r>
              <a:rPr lang="fr-FR" altLang="fr-FR" sz="2200" dirty="0">
                <a:cs typeface="Andalus" panose="02020603050405020304" pitchFamily="18" charset="-78"/>
              </a:rPr>
              <a:t> </a:t>
            </a:r>
            <a:r>
              <a:rPr lang="fr-FR" altLang="fr-FR" sz="2200" dirty="0" smtClean="0">
                <a:cs typeface="Andalus" panose="02020603050405020304" pitchFamily="18" charset="-78"/>
              </a:rPr>
              <a:t>Addictions sans produit : jeux de hasard/jeux d’argent/les écrans</a:t>
            </a:r>
          </a:p>
          <a:p>
            <a:pPr algn="just">
              <a:buFont typeface="Arial" charset="0"/>
              <a:buNone/>
              <a:defRPr/>
            </a:pPr>
            <a:endParaRPr lang="fr-FR" altLang="fr-FR" sz="1400" dirty="0" smtClean="0"/>
          </a:p>
          <a:p>
            <a:pPr algn="just">
              <a:defRPr/>
            </a:pPr>
            <a:r>
              <a:rPr lang="fr-FR" altLang="fr-FR" sz="2200" b="1" dirty="0" smtClean="0">
                <a:cs typeface="Andalus" pitchFamily="18" charset="-78"/>
              </a:rPr>
              <a:t>Les symptômes: </a:t>
            </a:r>
            <a:r>
              <a:rPr lang="fr-FR" altLang="fr-FR" sz="2200" dirty="0" smtClean="0">
                <a:cs typeface="Andalus" pitchFamily="18" charset="-78"/>
              </a:rPr>
              <a:t>Une perte de contrôle de soi, besoin impérieux, irrépressible de consommer malgré les risques physiques et psychologiques, besoin qui augmente avec la tolérance au produit </a:t>
            </a:r>
            <a:r>
              <a:rPr lang="fr-FR" altLang="fr-FR" sz="2200" dirty="0" err="1" smtClean="0">
                <a:cs typeface="Andalus" pitchFamily="18" charset="-78"/>
              </a:rPr>
              <a:t>addictif</a:t>
            </a:r>
            <a:r>
              <a:rPr lang="fr-FR" altLang="fr-FR" sz="2200" dirty="0" smtClean="0">
                <a:cs typeface="Andalus" pitchFamily="18" charset="-78"/>
              </a:rPr>
              <a:t>, activité réduite au profit de la consommation, présence d’un syndrome de sevrage……</a:t>
            </a:r>
          </a:p>
          <a:p>
            <a:pPr marL="0" indent="0" algn="just" eaLnBrk="1" hangingPunct="1">
              <a:buFont typeface="Arial" charset="0"/>
              <a:buNone/>
              <a:defRPr/>
            </a:pPr>
            <a:endParaRPr lang="fr-FR" altLang="fr-FR" sz="2200" dirty="0" smtClean="0">
              <a:cs typeface="Andalus" pitchFamily="18" charset="-78"/>
            </a:endParaRPr>
          </a:p>
          <a:p>
            <a:pPr algn="just">
              <a:buFont typeface="Arial" charset="0"/>
              <a:buNone/>
              <a:defRPr/>
            </a:pPr>
            <a:endParaRPr lang="fr-FR" sz="2200" dirty="0"/>
          </a:p>
        </p:txBody>
      </p:sp>
    </p:spTree>
    <p:extLst>
      <p:ext uri="{BB962C8B-B14F-4D97-AF65-F5344CB8AC3E}">
        <p14:creationId xmlns:p14="http://schemas.microsoft.com/office/powerpoint/2010/main" val="38176703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Les troubles dépressifs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26</a:t>
            </a:r>
            <a:endParaRPr lang="fr-FR" dirty="0"/>
          </a:p>
        </p:txBody>
      </p:sp>
      <p:sp>
        <p:nvSpPr>
          <p:cNvPr id="8" name="Espace réservé du contenu 2"/>
          <p:cNvSpPr>
            <a:spLocks noGrp="1"/>
          </p:cNvSpPr>
          <p:nvPr>
            <p:ph idx="1"/>
          </p:nvPr>
        </p:nvSpPr>
        <p:spPr>
          <a:xfrm>
            <a:off x="395536" y="692696"/>
            <a:ext cx="8424936" cy="5433467"/>
          </a:xfrm>
        </p:spPr>
        <p:txBody>
          <a:bodyPr>
            <a:noAutofit/>
          </a:bodyPr>
          <a:lstStyle/>
          <a:p>
            <a:pPr algn="just">
              <a:defRPr/>
            </a:pPr>
            <a:r>
              <a:rPr lang="fr-FR" altLang="fr-FR" sz="2200" b="1" dirty="0" smtClean="0">
                <a:cs typeface="Andalus" panose="02020603050405020304" pitchFamily="18" charset="-78"/>
              </a:rPr>
              <a:t>Définition</a:t>
            </a:r>
            <a:r>
              <a:rPr lang="fr-FR" altLang="fr-FR" sz="2200" dirty="0" smtClean="0">
                <a:cs typeface="Andalus" panose="02020603050405020304" pitchFamily="18" charset="-78"/>
              </a:rPr>
              <a:t>  :</a:t>
            </a:r>
            <a:r>
              <a:rPr lang="fr-FR" sz="2200" dirty="0">
                <a:cs typeface="Andalus" panose="02020603050405020304" pitchFamily="18" charset="-78"/>
              </a:rPr>
              <a:t>La dépression (ou épisode dépressif caractérisé) se caractérise quant à elle par des symptômes </a:t>
            </a:r>
            <a:r>
              <a:rPr lang="fr-FR" sz="2200" dirty="0" smtClean="0">
                <a:cs typeface="Andalus" panose="02020603050405020304" pitchFamily="18" charset="-78"/>
              </a:rPr>
              <a:t>dépressifs </a:t>
            </a:r>
            <a:r>
              <a:rPr lang="fr-FR" sz="2200" dirty="0">
                <a:cs typeface="Andalus" panose="02020603050405020304" pitchFamily="18" charset="-78"/>
              </a:rPr>
              <a:t>s’inscrivant dans la durée et entraînant une souffrance cliniquement significative et un retentissement sur le quotidien de l’adolescent</a:t>
            </a:r>
            <a:r>
              <a:rPr lang="fr-FR" sz="2200" dirty="0" smtClean="0">
                <a:cs typeface="Andalus" panose="02020603050405020304" pitchFamily="18" charset="-78"/>
              </a:rPr>
              <a:t>.</a:t>
            </a:r>
          </a:p>
          <a:p>
            <a:pPr marL="0" indent="0" algn="just" eaLnBrk="1" hangingPunct="1">
              <a:buFont typeface="Arial" charset="0"/>
              <a:buNone/>
              <a:defRPr/>
            </a:pPr>
            <a:endParaRPr lang="fr-FR" altLang="fr-FR" sz="1000" dirty="0" smtClean="0">
              <a:cs typeface="Andalus" panose="02020603050405020304" pitchFamily="18" charset="-78"/>
            </a:endParaRPr>
          </a:p>
          <a:p>
            <a:pPr algn="just">
              <a:defRPr/>
            </a:pPr>
            <a:r>
              <a:rPr lang="fr-FR" altLang="fr-FR" sz="2200" b="1" dirty="0" smtClean="0">
                <a:cs typeface="Andalus" panose="02020603050405020304" pitchFamily="18" charset="-78"/>
              </a:rPr>
              <a:t>Symptômes : </a:t>
            </a:r>
          </a:p>
          <a:p>
            <a:pPr indent="-165100" algn="just" eaLnBrk="1" hangingPunct="1">
              <a:buFont typeface="Arial" panose="020B0604020202020204" pitchFamily="34" charset="0"/>
              <a:buChar char="•"/>
              <a:defRPr/>
            </a:pPr>
            <a:r>
              <a:rPr lang="fr-FR" altLang="fr-FR" sz="2200" dirty="0" smtClean="0">
                <a:cs typeface="Andalus" panose="02020603050405020304" pitchFamily="18" charset="-78"/>
              </a:rPr>
              <a:t>Inhibition manifeste : verbale, gestuelle, intellectuelle</a:t>
            </a:r>
          </a:p>
          <a:p>
            <a:pPr indent="-165100" algn="just" eaLnBrk="1" hangingPunct="1">
              <a:buFont typeface="Arial" panose="020B0604020202020204" pitchFamily="34" charset="0"/>
              <a:buChar char="•"/>
              <a:defRPr/>
            </a:pPr>
            <a:r>
              <a:rPr lang="fr-FR" altLang="fr-FR" sz="2200" dirty="0" smtClean="0">
                <a:cs typeface="Andalus" panose="02020603050405020304" pitchFamily="18" charset="-78"/>
              </a:rPr>
              <a:t>Les résultats scolaires chutent ou sont médiocres</a:t>
            </a:r>
          </a:p>
          <a:p>
            <a:pPr indent="-165100" algn="just" eaLnBrk="1" hangingPunct="1">
              <a:buFont typeface="Arial" panose="020B0604020202020204" pitchFamily="34" charset="0"/>
              <a:buChar char="•"/>
              <a:defRPr/>
            </a:pPr>
            <a:r>
              <a:rPr lang="fr-FR" altLang="fr-FR" sz="2200" dirty="0" smtClean="0">
                <a:cs typeface="Andalus" panose="02020603050405020304" pitchFamily="18" charset="-78"/>
              </a:rPr>
              <a:t>Angoisses, sentiment d’autodépréciation/A l’inverse : agressif, indiscipliné ou provocateur</a:t>
            </a:r>
            <a:endParaRPr lang="fr-FR" altLang="fr-FR" sz="2200" dirty="0">
              <a:solidFill>
                <a:schemeClr val="bg1">
                  <a:lumMod val="50000"/>
                </a:schemeClr>
              </a:solidFill>
              <a:cs typeface="Andalus" panose="02020603050405020304" pitchFamily="18" charset="-78"/>
            </a:endParaRPr>
          </a:p>
          <a:p>
            <a:pPr indent="-165100" algn="just" eaLnBrk="1" hangingPunct="1">
              <a:buFont typeface="Arial" panose="020B0604020202020204" pitchFamily="34" charset="0"/>
              <a:buChar char="•"/>
              <a:defRPr/>
            </a:pPr>
            <a:r>
              <a:rPr lang="fr-FR" sz="2200" dirty="0" smtClean="0">
                <a:cs typeface="Andalus" panose="02020603050405020304" pitchFamily="18" charset="-78"/>
              </a:rPr>
              <a:t>Consommations de produits psychoactifs pour limiter la souffrance psychique</a:t>
            </a:r>
          </a:p>
          <a:p>
            <a:pPr indent="-165100" algn="just" eaLnBrk="1" hangingPunct="1">
              <a:buFont typeface="Arial" panose="020B0604020202020204" pitchFamily="34" charset="0"/>
              <a:buChar char="•"/>
              <a:defRPr/>
            </a:pPr>
            <a:r>
              <a:rPr lang="fr-FR" sz="2200" dirty="0" smtClean="0">
                <a:cs typeface="Andalus" panose="02020603050405020304" pitchFamily="18" charset="-78"/>
              </a:rPr>
              <a:t>Passage à l’acte auto et </a:t>
            </a:r>
            <a:r>
              <a:rPr lang="fr-FR" sz="2200" dirty="0" err="1" smtClean="0">
                <a:cs typeface="Andalus" panose="02020603050405020304" pitchFamily="18" charset="-78"/>
              </a:rPr>
              <a:t>hétéroagressif</a:t>
            </a:r>
            <a:r>
              <a:rPr lang="fr-FR" sz="2200" dirty="0" smtClean="0">
                <a:cs typeface="Andalus" panose="02020603050405020304" pitchFamily="18" charset="-78"/>
              </a:rPr>
              <a:t>/Idéations suicidaires (COQ)</a:t>
            </a:r>
            <a:endParaRPr lang="fr-FR" sz="2200" dirty="0">
              <a:solidFill>
                <a:schemeClr val="bg1">
                  <a:lumMod val="50000"/>
                </a:schemeClr>
              </a:solidFill>
              <a:cs typeface="Andalus" panose="02020603050405020304" pitchFamily="18" charset="-78"/>
            </a:endParaRPr>
          </a:p>
          <a:p>
            <a:pPr indent="-165100" algn="just" eaLnBrk="1" hangingPunct="1">
              <a:buFont typeface="Arial" panose="020B0604020202020204" pitchFamily="34" charset="0"/>
              <a:buChar char="•"/>
              <a:defRPr/>
            </a:pPr>
            <a:r>
              <a:rPr lang="fr-FR" altLang="fr-FR" sz="2200" b="1" dirty="0" smtClean="0">
                <a:cs typeface="Andalus" panose="02020603050405020304" pitchFamily="18" charset="-78"/>
              </a:rPr>
              <a:t>Troubles associés </a:t>
            </a:r>
            <a:r>
              <a:rPr lang="fr-FR" altLang="fr-FR" sz="2200" dirty="0" smtClean="0">
                <a:cs typeface="Andalus" panose="02020603050405020304" pitchFamily="18" charset="-78"/>
              </a:rPr>
              <a:t>: troubles du sommeil, conduites alimentaires, isolement, limitation du contact, dévalorisation, plaintes somatiques</a:t>
            </a:r>
          </a:p>
          <a:p>
            <a:pPr marL="0" indent="0" algn="just">
              <a:buFont typeface="Arial" charset="0"/>
              <a:buNone/>
              <a:defRPr/>
            </a:pPr>
            <a:endParaRPr lang="fr-FR" sz="2200" dirty="0" smtClean="0">
              <a:solidFill>
                <a:schemeClr val="bg1">
                  <a:lumMod val="50000"/>
                </a:schemeClr>
              </a:solidFill>
              <a:cs typeface="Andalus" panose="02020603050405020304" pitchFamily="18" charset="-78"/>
            </a:endParaRPr>
          </a:p>
        </p:txBody>
      </p:sp>
    </p:spTree>
    <p:extLst>
      <p:ext uri="{BB962C8B-B14F-4D97-AF65-F5344CB8AC3E}">
        <p14:creationId xmlns:p14="http://schemas.microsoft.com/office/powerpoint/2010/main" val="321687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249" y="0"/>
            <a:ext cx="8363272" cy="548680"/>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Les troubles psychotiques</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27</a:t>
            </a:r>
            <a:endParaRPr lang="fr-FR" dirty="0"/>
          </a:p>
        </p:txBody>
      </p:sp>
      <p:sp>
        <p:nvSpPr>
          <p:cNvPr id="7" name="Espace réservé du contenu 2"/>
          <p:cNvSpPr>
            <a:spLocks noGrp="1"/>
          </p:cNvSpPr>
          <p:nvPr>
            <p:ph idx="1"/>
          </p:nvPr>
        </p:nvSpPr>
        <p:spPr>
          <a:xfrm>
            <a:off x="289248" y="880392"/>
            <a:ext cx="8397552" cy="5256213"/>
          </a:xfrm>
        </p:spPr>
        <p:txBody>
          <a:bodyPr>
            <a:normAutofit/>
          </a:bodyPr>
          <a:lstStyle/>
          <a:p>
            <a:pPr algn="just">
              <a:defRPr/>
            </a:pPr>
            <a:r>
              <a:rPr lang="fr-FR" sz="2400" b="1" dirty="0" smtClean="0">
                <a:cs typeface="Andalus" panose="02020603050405020304" pitchFamily="18" charset="-78"/>
              </a:rPr>
              <a:t>Les troubles psychotiques </a:t>
            </a:r>
            <a:r>
              <a:rPr lang="fr-FR" sz="2400" dirty="0" smtClean="0">
                <a:cs typeface="Andalus" panose="02020603050405020304" pitchFamily="18" charset="-78"/>
              </a:rPr>
              <a:t>affectent le fonctionnement du cerveau de façon majeure en modifiant les pensées, les croyances ou les perceptions. Le jeune fait difficilement la différence entre ce qu’il perçoit et ce qui est réel. </a:t>
            </a:r>
          </a:p>
          <a:p>
            <a:pPr marL="0" indent="0" algn="just">
              <a:buFont typeface="Arial" charset="0"/>
              <a:buNone/>
              <a:defRPr/>
            </a:pPr>
            <a:endParaRPr lang="fr-FR" sz="1400" dirty="0" smtClean="0">
              <a:cs typeface="Andalus" panose="02020603050405020304" pitchFamily="18" charset="-78"/>
            </a:endParaRPr>
          </a:p>
          <a:p>
            <a:pPr algn="just">
              <a:defRPr/>
            </a:pPr>
            <a:r>
              <a:rPr lang="fr-FR" sz="2400" b="1" dirty="0" smtClean="0">
                <a:cs typeface="Andalus" panose="02020603050405020304" pitchFamily="18" charset="-78"/>
              </a:rPr>
              <a:t>Les symptômes  : </a:t>
            </a:r>
          </a:p>
          <a:p>
            <a:pPr marL="177800" indent="187325">
              <a:buFont typeface="Arial" charset="0"/>
              <a:buChar char="•"/>
              <a:tabLst>
                <a:tab pos="354013" algn="l"/>
              </a:tabLst>
              <a:defRPr/>
            </a:pPr>
            <a:r>
              <a:rPr lang="fr-FR" sz="2400" dirty="0" smtClean="0">
                <a:cs typeface="Andalus" panose="02020603050405020304" pitchFamily="18" charset="-78"/>
              </a:rPr>
              <a:t>Graves perturbations dans le fonctionnement (sommeil, appétit,   	hygiène)</a:t>
            </a:r>
          </a:p>
          <a:p>
            <a:pPr marL="177800" indent="187325">
              <a:buFont typeface="Arial" charset="0"/>
              <a:buChar char="•"/>
              <a:tabLst>
                <a:tab pos="269875" algn="l"/>
              </a:tabLst>
              <a:defRPr/>
            </a:pPr>
            <a:r>
              <a:rPr lang="fr-FR" sz="2400" dirty="0" smtClean="0">
                <a:cs typeface="Andalus" panose="02020603050405020304" pitchFamily="18" charset="-78"/>
              </a:rPr>
              <a:t>Perturbations cognitives (concentration, attention, mémoire)</a:t>
            </a:r>
          </a:p>
          <a:p>
            <a:pPr marL="177800" indent="187325">
              <a:buFont typeface="Arial" charset="0"/>
              <a:buChar char="•"/>
              <a:tabLst>
                <a:tab pos="269875" algn="l"/>
              </a:tabLst>
              <a:defRPr/>
            </a:pPr>
            <a:r>
              <a:rPr lang="fr-FR" sz="2400" dirty="0" smtClean="0">
                <a:cs typeface="Andalus" panose="02020603050405020304" pitchFamily="18" charset="-78"/>
              </a:rPr>
              <a:t>Humeur  changeante/froideur affective</a:t>
            </a:r>
          </a:p>
          <a:p>
            <a:pPr marL="177800" indent="187325">
              <a:buFont typeface="Arial" charset="0"/>
              <a:buChar char="•"/>
              <a:tabLst>
                <a:tab pos="269875" algn="l"/>
              </a:tabLst>
              <a:defRPr/>
            </a:pPr>
            <a:r>
              <a:rPr lang="fr-FR" sz="2400" dirty="0" smtClean="0">
                <a:cs typeface="Andalus" panose="02020603050405020304" pitchFamily="18" charset="-78"/>
              </a:rPr>
              <a:t>Idées délirantes/Pensées confuses et incohérentes / Hallucinations</a:t>
            </a:r>
          </a:p>
          <a:p>
            <a:pPr marL="0" indent="0" algn="just">
              <a:buFont typeface="Arial" charset="0"/>
              <a:buNone/>
              <a:defRPr/>
            </a:pPr>
            <a:endParaRPr lang="fr-FR" sz="2400" dirty="0" smtClean="0">
              <a:cs typeface="Andalus" panose="02020603050405020304" pitchFamily="18" charset="-78"/>
            </a:endParaRPr>
          </a:p>
        </p:txBody>
      </p:sp>
    </p:spTree>
    <p:extLst>
      <p:ext uri="{BB962C8B-B14F-4D97-AF65-F5344CB8AC3E}">
        <p14:creationId xmlns:p14="http://schemas.microsoft.com/office/powerpoint/2010/main" val="33524732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1257" y="1484784"/>
            <a:ext cx="8229600" cy="3024336"/>
          </a:xfrm>
        </p:spPr>
        <p:txBody>
          <a:bodyPr>
            <a:normAutofit/>
          </a:bodyPr>
          <a:lstStyle/>
          <a:p>
            <a:pPr algn="ctr"/>
            <a:r>
              <a:rPr lang="fr-FR" altLang="fr-FR" sz="3600" b="0" dirty="0" smtClean="0">
                <a:latin typeface="Impact" panose="020B0806030902050204" pitchFamily="34" charset="0"/>
                <a:cs typeface="Andalus" panose="02020603050405020304" pitchFamily="18" charset="-78"/>
              </a:rPr>
              <a:t>Savoir construire une demande d’aide et connaître le réseau des professionnels de l’enfance et de l’adolescence</a:t>
            </a:r>
            <a:r>
              <a:rPr lang="fr-FR" altLang="fr-FR" sz="3600" dirty="0">
                <a:cs typeface="Andalus" panose="02020603050405020304" pitchFamily="18" charset="-78"/>
              </a:rPr>
              <a:t/>
            </a:r>
            <a:br>
              <a:rPr lang="fr-FR" altLang="fr-FR" sz="3600" dirty="0">
                <a:cs typeface="Andalus" panose="02020603050405020304" pitchFamily="18" charset="-78"/>
              </a:rPr>
            </a:br>
            <a:endParaRPr lang="fr-FR" sz="3600" dirty="0"/>
          </a:p>
        </p:txBody>
      </p:sp>
      <p:sp>
        <p:nvSpPr>
          <p:cNvPr id="6" name="Espace réservé du numéro de diapositive 5"/>
          <p:cNvSpPr>
            <a:spLocks noGrp="1"/>
          </p:cNvSpPr>
          <p:nvPr>
            <p:ph type="sldNum" sz="quarter" idx="12"/>
          </p:nvPr>
        </p:nvSpPr>
        <p:spPr/>
        <p:txBody>
          <a:bodyPr/>
          <a:lstStyle/>
          <a:p>
            <a:r>
              <a:rPr lang="fr-FR" dirty="0" smtClean="0"/>
              <a:t>28</a:t>
            </a:r>
            <a:endParaRPr lang="fr-FR" dirty="0"/>
          </a:p>
        </p:txBody>
      </p:sp>
    </p:spTree>
    <p:extLst>
      <p:ext uri="{BB962C8B-B14F-4D97-AF65-F5344CB8AC3E}">
        <p14:creationId xmlns:p14="http://schemas.microsoft.com/office/powerpoint/2010/main" val="966788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9208" y="0"/>
            <a:ext cx="8257592" cy="548680"/>
          </a:xfrm>
        </p:spPr>
        <p:txBody>
          <a:bodyPr anchor="ctr" anchorCtr="0">
            <a:noAutofit/>
          </a:bodyPr>
          <a:lstStyle/>
          <a:p>
            <a:r>
              <a:rPr lang="fr-FR" altLang="fr-FR" sz="2800" b="0" dirty="0">
                <a:solidFill>
                  <a:schemeClr val="bg1"/>
                </a:solidFill>
                <a:latin typeface="Impact" panose="020B0806030902050204" pitchFamily="34" charset="0"/>
                <a:cs typeface="Andalus" panose="02020603050405020304" pitchFamily="18" charset="-78"/>
              </a:rPr>
              <a:t>Pourquoi est-ce difficile de demander de </a:t>
            </a:r>
            <a:r>
              <a:rPr lang="fr-FR" altLang="fr-FR" sz="2800" b="0" dirty="0" smtClean="0">
                <a:solidFill>
                  <a:schemeClr val="bg1"/>
                </a:solidFill>
                <a:latin typeface="Impact" panose="020B0806030902050204" pitchFamily="34" charset="0"/>
                <a:cs typeface="Andalus" panose="02020603050405020304" pitchFamily="18" charset="-78"/>
              </a:rPr>
              <a:t>l’aide ?</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29</a:t>
            </a:r>
            <a:endParaRPr lang="fr-FR" dirty="0"/>
          </a:p>
        </p:txBody>
      </p:sp>
      <p:sp>
        <p:nvSpPr>
          <p:cNvPr id="8" name="Rectangle à coins arrondis 7"/>
          <p:cNvSpPr/>
          <p:nvPr/>
        </p:nvSpPr>
        <p:spPr>
          <a:xfrm>
            <a:off x="251520" y="1052736"/>
            <a:ext cx="2159000" cy="1150937"/>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Accepter que l’on a besoin d’aide</a:t>
            </a:r>
          </a:p>
        </p:txBody>
      </p:sp>
      <p:sp>
        <p:nvSpPr>
          <p:cNvPr id="10" name="Rectangle à coins arrondis 9"/>
          <p:cNvSpPr/>
          <p:nvPr/>
        </p:nvSpPr>
        <p:spPr>
          <a:xfrm>
            <a:off x="2699792" y="1160685"/>
            <a:ext cx="2520950" cy="863600"/>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Peur du rejet</a:t>
            </a:r>
          </a:p>
        </p:txBody>
      </p:sp>
      <p:sp>
        <p:nvSpPr>
          <p:cNvPr id="11" name="Rectangle à coins arrondis 10"/>
          <p:cNvSpPr/>
          <p:nvPr/>
        </p:nvSpPr>
        <p:spPr>
          <a:xfrm>
            <a:off x="5510014" y="1160685"/>
            <a:ext cx="3240087" cy="935037"/>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Parler des problèmes les rend réels</a:t>
            </a:r>
          </a:p>
        </p:txBody>
      </p:sp>
      <p:sp>
        <p:nvSpPr>
          <p:cNvPr id="12" name="Rectangle à coins arrondis 11"/>
          <p:cNvSpPr/>
          <p:nvPr/>
        </p:nvSpPr>
        <p:spPr>
          <a:xfrm>
            <a:off x="501551" y="2545228"/>
            <a:ext cx="1584325" cy="1079500"/>
          </a:xfrm>
          <a:prstGeom prst="roundRect">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Peur d’être jugé</a:t>
            </a:r>
          </a:p>
        </p:txBody>
      </p:sp>
      <p:sp>
        <p:nvSpPr>
          <p:cNvPr id="13" name="Rectangle à coins arrondis 12"/>
          <p:cNvSpPr/>
          <p:nvPr/>
        </p:nvSpPr>
        <p:spPr>
          <a:xfrm>
            <a:off x="2772023" y="2329050"/>
            <a:ext cx="2376488" cy="833438"/>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Percer </a:t>
            </a:r>
            <a:r>
              <a:rPr lang="fr-FR" altLang="fr-FR" dirty="0" smtClean="0">
                <a:ln w="0"/>
                <a:solidFill>
                  <a:schemeClr val="tx1"/>
                </a:solidFill>
                <a:effectLst>
                  <a:outerShdw blurRad="38100" dist="19050" dir="2700000" algn="tl" rotWithShape="0">
                    <a:schemeClr val="dk1">
                      <a:alpha val="40000"/>
                    </a:schemeClr>
                  </a:outerShdw>
                </a:effectLst>
                <a:cs typeface="Andalus" panose="02020603050405020304" pitchFamily="18" charset="-78"/>
              </a:rPr>
              <a:t>l’intimité </a:t>
            </a: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familiale</a:t>
            </a:r>
          </a:p>
        </p:txBody>
      </p:sp>
      <p:sp>
        <p:nvSpPr>
          <p:cNvPr id="14" name="Rectangle à coins arrondis 13"/>
          <p:cNvSpPr/>
          <p:nvPr/>
        </p:nvSpPr>
        <p:spPr>
          <a:xfrm>
            <a:off x="2195760" y="3317969"/>
            <a:ext cx="3529013" cy="1441450"/>
          </a:xfrm>
          <a:prstGeom prst="roundRect">
            <a:avLst/>
          </a:prstGeom>
          <a:solidFill>
            <a:srgbClr val="CC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Déconstruire les représentations négatives liées à la demande</a:t>
            </a:r>
          </a:p>
        </p:txBody>
      </p:sp>
      <p:sp>
        <p:nvSpPr>
          <p:cNvPr id="15" name="Rectangle à coins arrondis 14"/>
          <p:cNvSpPr/>
          <p:nvPr/>
        </p:nvSpPr>
        <p:spPr>
          <a:xfrm>
            <a:off x="268014" y="3966283"/>
            <a:ext cx="1800225" cy="1366838"/>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Sentiment de culpabilité</a:t>
            </a:r>
          </a:p>
        </p:txBody>
      </p:sp>
      <p:sp>
        <p:nvSpPr>
          <p:cNvPr id="16" name="Rectangle à coins arrondis 15"/>
          <p:cNvSpPr/>
          <p:nvPr/>
        </p:nvSpPr>
        <p:spPr>
          <a:xfrm>
            <a:off x="6050557" y="2204541"/>
            <a:ext cx="2159000" cy="1439863"/>
          </a:xfrm>
          <a:prstGeom prst="round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Accepter que l’on a besoin d’aide</a:t>
            </a:r>
          </a:p>
        </p:txBody>
      </p:sp>
      <p:sp>
        <p:nvSpPr>
          <p:cNvPr id="17" name="Rectangle à coins arrondis 16"/>
          <p:cNvSpPr/>
          <p:nvPr/>
        </p:nvSpPr>
        <p:spPr>
          <a:xfrm>
            <a:off x="5870376" y="3817968"/>
            <a:ext cx="2519362" cy="863600"/>
          </a:xfrm>
          <a:prstGeom prst="roundRect">
            <a:avLst/>
          </a:prstGeom>
          <a:solidFill>
            <a:srgbClr val="FFCC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Sentiment de perte de contrôle</a:t>
            </a:r>
          </a:p>
        </p:txBody>
      </p:sp>
      <p:sp>
        <p:nvSpPr>
          <p:cNvPr id="19" name="Rectangle à coins arrondis 18"/>
          <p:cNvSpPr/>
          <p:nvPr/>
        </p:nvSpPr>
        <p:spPr>
          <a:xfrm>
            <a:off x="5148511" y="4884734"/>
            <a:ext cx="3311525" cy="1116012"/>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Dépasser les réticences et les représentations de la différence</a:t>
            </a:r>
          </a:p>
        </p:txBody>
      </p:sp>
      <p:sp>
        <p:nvSpPr>
          <p:cNvPr id="21" name="Rectangle à coins arrondis 20"/>
          <p:cNvSpPr/>
          <p:nvPr/>
        </p:nvSpPr>
        <p:spPr>
          <a:xfrm>
            <a:off x="2123181" y="4928034"/>
            <a:ext cx="2880867" cy="1053632"/>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Avouer que toutes les stratégies individuelles</a:t>
            </a:r>
          </a:p>
          <a:p>
            <a:pPr algn="ctr">
              <a:spcBef>
                <a:spcPct val="0"/>
              </a:spcBef>
            </a:pPr>
            <a:r>
              <a:rPr lang="fr-FR" altLang="fr-FR" dirty="0">
                <a:ln w="0"/>
                <a:solidFill>
                  <a:schemeClr val="tx1"/>
                </a:solidFill>
                <a:effectLst>
                  <a:outerShdw blurRad="38100" dist="19050" dir="2700000" algn="tl" rotWithShape="0">
                    <a:schemeClr val="dk1">
                      <a:alpha val="40000"/>
                    </a:schemeClr>
                  </a:outerShdw>
                </a:effectLst>
                <a:cs typeface="Andalus" panose="02020603050405020304" pitchFamily="18" charset="-78"/>
              </a:rPr>
              <a:t> ont échoué</a:t>
            </a:r>
          </a:p>
        </p:txBody>
      </p:sp>
    </p:spTree>
    <p:extLst>
      <p:ext uri="{BB962C8B-B14F-4D97-AF65-F5344CB8AC3E}">
        <p14:creationId xmlns:p14="http://schemas.microsoft.com/office/powerpoint/2010/main" val="2287223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Programme de cette journée</a:t>
            </a:r>
            <a:endParaRPr lang="fr-FR" b="0" dirty="0">
              <a:solidFill>
                <a:schemeClr val="bg1"/>
              </a:solidFill>
              <a:latin typeface="Impact" panose="020B0806030902050204" pitchFamily="34" charset="0"/>
            </a:endParaRPr>
          </a:p>
        </p:txBody>
      </p:sp>
      <p:sp>
        <p:nvSpPr>
          <p:cNvPr id="8" name="Espace réservé du numéro de diapositive 7"/>
          <p:cNvSpPr>
            <a:spLocks noGrp="1"/>
          </p:cNvSpPr>
          <p:nvPr>
            <p:ph type="sldNum" sz="quarter" idx="12"/>
          </p:nvPr>
        </p:nvSpPr>
        <p:spPr>
          <a:xfrm>
            <a:off x="6553200" y="6356350"/>
            <a:ext cx="2133600" cy="365125"/>
          </a:xfrm>
        </p:spPr>
        <p:txBody>
          <a:bodyPr/>
          <a:lstStyle/>
          <a:p>
            <a:fld id="{C8100989-B75F-4602-84D8-19856CD6A586}" type="slidenum">
              <a:rPr lang="fr-FR" smtClean="0"/>
              <a:pPr/>
              <a:t>3</a:t>
            </a:fld>
            <a:endParaRPr lang="fr-FR" dirty="0"/>
          </a:p>
        </p:txBody>
      </p:sp>
      <p:sp>
        <p:nvSpPr>
          <p:cNvPr id="9" name="Espace réservé du contenu 2"/>
          <p:cNvSpPr>
            <a:spLocks noGrp="1"/>
          </p:cNvSpPr>
          <p:nvPr>
            <p:ph sz="half" idx="1"/>
          </p:nvPr>
        </p:nvSpPr>
        <p:spPr>
          <a:xfrm>
            <a:off x="457200" y="836712"/>
            <a:ext cx="8229600" cy="5112568"/>
          </a:xfrm>
        </p:spPr>
        <p:txBody>
          <a:bodyPr rtlCol="0">
            <a:noAutofit/>
          </a:bodyPr>
          <a:lstStyle/>
          <a:p>
            <a:pPr marL="457200" indent="-457200" algn="just">
              <a:buFont typeface="+mj-lt"/>
              <a:buAutoNum type="arabicPeriod"/>
              <a:defRPr/>
            </a:pPr>
            <a:r>
              <a:rPr lang="fr-FR" b="1" dirty="0" smtClean="0">
                <a:cs typeface="Andalus" pitchFamily="18" charset="-78"/>
              </a:rPr>
              <a:t>Le matin</a:t>
            </a:r>
          </a:p>
          <a:p>
            <a:pPr marL="0" indent="0" eaLnBrk="1" fontAlgn="auto" hangingPunct="1">
              <a:spcAft>
                <a:spcPts val="0"/>
              </a:spcAft>
              <a:buFont typeface="Arial" charset="0"/>
              <a:buNone/>
              <a:defRPr/>
            </a:pPr>
            <a:r>
              <a:rPr lang="fr-FR" dirty="0" smtClean="0">
                <a:cs typeface="Andalus" pitchFamily="18" charset="-78"/>
              </a:rPr>
              <a:t>Mieux comprendre le développement psychique de l’enfant et de l’adolescent pour mieux repérer ses difficultés.</a:t>
            </a:r>
          </a:p>
          <a:p>
            <a:pPr marL="0" indent="0" algn="just" eaLnBrk="1" fontAlgn="auto" hangingPunct="1">
              <a:spcAft>
                <a:spcPts val="0"/>
              </a:spcAft>
              <a:buFont typeface="Arial" charset="0"/>
              <a:buNone/>
              <a:defRPr/>
            </a:pPr>
            <a:endParaRPr lang="fr-FR" sz="1400" b="1" dirty="0">
              <a:cs typeface="Andalus" pitchFamily="18" charset="-78"/>
            </a:endParaRPr>
          </a:p>
          <a:p>
            <a:pPr marL="457200" indent="-457200" algn="just" eaLnBrk="1" fontAlgn="auto" hangingPunct="1">
              <a:spcAft>
                <a:spcPts val="0"/>
              </a:spcAft>
              <a:buFont typeface="+mj-lt"/>
              <a:buAutoNum type="arabicPeriod" startAt="2"/>
              <a:defRPr/>
            </a:pPr>
            <a:r>
              <a:rPr lang="fr-FR" b="1" dirty="0" smtClean="0">
                <a:cs typeface="Andalus" pitchFamily="18" charset="-78"/>
              </a:rPr>
              <a:t>L’après-midi</a:t>
            </a:r>
          </a:p>
          <a:p>
            <a:pPr marL="0" indent="0" algn="just" eaLnBrk="1" fontAlgn="auto" hangingPunct="1">
              <a:spcAft>
                <a:spcPts val="0"/>
              </a:spcAft>
              <a:buFont typeface="Arial" charset="0"/>
              <a:buNone/>
              <a:defRPr/>
            </a:pPr>
            <a:r>
              <a:rPr lang="fr-FR" dirty="0" smtClean="0">
                <a:cs typeface="Andalus" pitchFamily="18" charset="-78"/>
              </a:rPr>
              <a:t>Savoir construire une demande d’aide et approfondir ses connaissances du réseau des professionnels de l’enfance et de l’adolescence</a:t>
            </a:r>
          </a:p>
          <a:p>
            <a:pPr marL="0" indent="0" algn="just" eaLnBrk="1" fontAlgn="auto" hangingPunct="1">
              <a:spcAft>
                <a:spcPts val="0"/>
              </a:spcAft>
              <a:buFont typeface="Arial" charset="0"/>
              <a:buNone/>
              <a:defRPr/>
            </a:pPr>
            <a:endParaRPr lang="fr-FR" sz="1400" dirty="0">
              <a:cs typeface="Andalus" pitchFamily="18" charset="-78"/>
            </a:endParaRPr>
          </a:p>
          <a:p>
            <a:pPr marL="457200" indent="-457200" algn="just" eaLnBrk="1" fontAlgn="auto" hangingPunct="1">
              <a:spcAft>
                <a:spcPts val="0"/>
              </a:spcAft>
              <a:buFont typeface="+mj-lt"/>
              <a:buAutoNum type="arabicPeriod" startAt="3"/>
              <a:defRPr/>
            </a:pPr>
            <a:r>
              <a:rPr lang="fr-FR" b="1" dirty="0" smtClean="0">
                <a:cs typeface="Andalus" pitchFamily="18" charset="-78"/>
              </a:rPr>
              <a:t>Tout au long de la journée</a:t>
            </a:r>
          </a:p>
          <a:p>
            <a:pPr marL="0" indent="0" algn="just" eaLnBrk="1" fontAlgn="auto" hangingPunct="1">
              <a:spcAft>
                <a:spcPts val="0"/>
              </a:spcAft>
              <a:buFont typeface="Arial" charset="0"/>
              <a:buNone/>
              <a:defRPr/>
            </a:pPr>
            <a:r>
              <a:rPr lang="fr-FR" dirty="0" smtClean="0">
                <a:cs typeface="Andalus" pitchFamily="18" charset="-78"/>
              </a:rPr>
              <a:t>Echanger avec des pairs, créer du lien avec des personnes partageant des expériences communes afin d’éviter les situations de rupture de parcours et d’isolement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r>
              <a:rPr lang="fr-FR" dirty="0" smtClean="0"/>
              <a:t>30</a:t>
            </a:r>
            <a:endParaRPr lang="fr-FR" dirty="0"/>
          </a:p>
        </p:txBody>
      </p:sp>
      <p:sp>
        <p:nvSpPr>
          <p:cNvPr id="7" name="Titre 1"/>
          <p:cNvSpPr>
            <a:spLocks noGrp="1"/>
          </p:cNvSpPr>
          <p:nvPr>
            <p:ph type="title"/>
          </p:nvPr>
        </p:nvSpPr>
        <p:spPr/>
        <p:txBody>
          <a:bodyPr/>
          <a:lstStyle/>
          <a:p>
            <a:r>
              <a:rPr lang="fr-FR" altLang="fr-FR" dirty="0">
                <a:solidFill>
                  <a:schemeClr val="bg1"/>
                </a:solidFill>
                <a:latin typeface="Andalus" panose="02020603050405020304" pitchFamily="18" charset="-78"/>
                <a:cs typeface="Andalus" panose="02020603050405020304" pitchFamily="18" charset="-78"/>
              </a:rPr>
              <a:t>La demande</a:t>
            </a:r>
            <a:endParaRPr lang="fr-FR" dirty="0">
              <a:solidFill>
                <a:schemeClr val="bg1"/>
              </a:solidFill>
            </a:endParaRPr>
          </a:p>
        </p:txBody>
      </p:sp>
      <p:sp>
        <p:nvSpPr>
          <p:cNvPr id="8" name="Titre 1"/>
          <p:cNvSpPr txBox="1">
            <a:spLocks/>
          </p:cNvSpPr>
          <p:nvPr/>
        </p:nvSpPr>
        <p:spPr>
          <a:xfrm>
            <a:off x="457200" y="0"/>
            <a:ext cx="8229600" cy="548680"/>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lang="fr-FR" sz="2000" b="1" kern="1200" cap="all" baseline="0">
                <a:solidFill>
                  <a:srgbClr val="0072C6"/>
                </a:solidFill>
                <a:latin typeface="+mj-lt"/>
                <a:ea typeface="+mj-ea"/>
                <a:cs typeface="+mj-cs"/>
              </a:defRPr>
            </a:lvl1pPr>
          </a:lstStyle>
          <a:p>
            <a:r>
              <a:rPr lang="fr-FR" altLang="fr-FR" sz="2800" b="0" dirty="0" smtClean="0">
                <a:solidFill>
                  <a:schemeClr val="bg1"/>
                </a:solidFill>
                <a:latin typeface="Impact" panose="020B0806030902050204" pitchFamily="34" charset="0"/>
                <a:cs typeface="Andalus" panose="02020603050405020304" pitchFamily="18" charset="-78"/>
              </a:rPr>
              <a:t>La demande</a:t>
            </a:r>
            <a:endParaRPr lang="fr-FR" sz="2800" b="0" dirty="0">
              <a:solidFill>
                <a:schemeClr val="bg1"/>
              </a:solidFill>
              <a:latin typeface="Impact" panose="020B0806030902050204" pitchFamily="34" charset="0"/>
            </a:endParaRPr>
          </a:p>
        </p:txBody>
      </p:sp>
      <p:sp>
        <p:nvSpPr>
          <p:cNvPr id="9" name="Espace réservé du contenu 2"/>
          <p:cNvSpPr>
            <a:spLocks noGrp="1"/>
          </p:cNvSpPr>
          <p:nvPr>
            <p:ph idx="1"/>
          </p:nvPr>
        </p:nvSpPr>
        <p:spPr>
          <a:xfrm>
            <a:off x="457200" y="692696"/>
            <a:ext cx="8229600" cy="5112568"/>
          </a:xfrm>
        </p:spPr>
        <p:txBody>
          <a:bodyPr>
            <a:noAutofit/>
          </a:bodyPr>
          <a:lstStyle/>
          <a:p>
            <a:pPr algn="just" eaLnBrk="1" hangingPunct="1">
              <a:buFont typeface="Arial" charset="0"/>
              <a:buNone/>
              <a:defRPr/>
            </a:pPr>
            <a:endParaRPr lang="fr-FR" altLang="fr-FR" sz="2200" b="1" dirty="0" smtClean="0">
              <a:solidFill>
                <a:schemeClr val="bg1">
                  <a:lumMod val="50000"/>
                </a:schemeClr>
              </a:solidFill>
              <a:cs typeface="Andalus" pitchFamily="18" charset="-78"/>
            </a:endParaRPr>
          </a:p>
          <a:p>
            <a:pPr algn="just">
              <a:defRPr/>
            </a:pPr>
            <a:r>
              <a:rPr lang="fr-FR" altLang="fr-FR" sz="2200" b="1" dirty="0" smtClean="0">
                <a:cs typeface="Andalus" pitchFamily="18" charset="-78"/>
              </a:rPr>
              <a:t>A quel moment </a:t>
            </a:r>
            <a:r>
              <a:rPr lang="fr-FR" altLang="fr-FR" sz="2200" dirty="0" smtClean="0">
                <a:cs typeface="Andalus" pitchFamily="18" charset="-78"/>
              </a:rPr>
              <a:t>? Quand solliciter une aide extérieure auprès de professionnels. La prévention/le soin. Les professionnels de première intention.</a:t>
            </a:r>
          </a:p>
          <a:p>
            <a:pPr marL="0" indent="0" algn="just" eaLnBrk="1" hangingPunct="1">
              <a:buFont typeface="Arial" charset="0"/>
              <a:buNone/>
              <a:defRPr/>
            </a:pPr>
            <a:endParaRPr lang="fr-FR" altLang="fr-FR" sz="1600" dirty="0" smtClean="0">
              <a:cs typeface="Andalus" pitchFamily="18" charset="-78"/>
            </a:endParaRPr>
          </a:p>
          <a:p>
            <a:pPr algn="just">
              <a:defRPr/>
            </a:pPr>
            <a:r>
              <a:rPr lang="fr-FR" altLang="fr-FR" sz="2200" b="1" dirty="0">
                <a:cs typeface="Andalus" pitchFamily="18" charset="-78"/>
              </a:rPr>
              <a:t>A </a:t>
            </a:r>
            <a:r>
              <a:rPr lang="fr-FR" altLang="fr-FR" sz="2200" b="1" dirty="0" smtClean="0">
                <a:cs typeface="Andalus" pitchFamily="18" charset="-78"/>
              </a:rPr>
              <a:t>qui ? </a:t>
            </a:r>
            <a:r>
              <a:rPr lang="fr-FR" altLang="fr-FR" sz="2200" dirty="0">
                <a:cs typeface="Andalus" pitchFamily="18" charset="-78"/>
              </a:rPr>
              <a:t>Les différents professionnels </a:t>
            </a:r>
            <a:r>
              <a:rPr lang="fr-FR" altLang="fr-FR" sz="2200" dirty="0" smtClean="0">
                <a:cs typeface="Andalus" pitchFamily="18" charset="-78"/>
              </a:rPr>
              <a:t>ressources. Les structures dédiées à la prise en charge des enfants et adolescent. </a:t>
            </a:r>
          </a:p>
          <a:p>
            <a:pPr marL="0" indent="0" algn="just" eaLnBrk="1" hangingPunct="1">
              <a:buNone/>
              <a:defRPr/>
            </a:pPr>
            <a:endParaRPr lang="fr-FR" altLang="fr-FR" sz="1400" dirty="0">
              <a:cs typeface="Andalus" pitchFamily="18" charset="-78"/>
            </a:endParaRPr>
          </a:p>
          <a:p>
            <a:pPr algn="just">
              <a:defRPr/>
            </a:pPr>
            <a:r>
              <a:rPr lang="fr-FR" altLang="fr-FR" sz="2200" b="1" dirty="0" smtClean="0">
                <a:cs typeface="Andalus" pitchFamily="18" charset="-78"/>
              </a:rPr>
              <a:t>Pour qui ? </a:t>
            </a:r>
            <a:r>
              <a:rPr lang="fr-FR" altLang="fr-FR" sz="2200" dirty="0" smtClean="0">
                <a:cs typeface="Andalus" pitchFamily="18" charset="-78"/>
              </a:rPr>
              <a:t>Celui qui porte le symptôme est-il le seul à avoir besoin d’aide? Accompagnement de l’entourage.</a:t>
            </a:r>
          </a:p>
          <a:p>
            <a:pPr marL="0" indent="0" algn="just" eaLnBrk="1" hangingPunct="1">
              <a:buFont typeface="Arial" charset="0"/>
              <a:buNone/>
              <a:defRPr/>
            </a:pPr>
            <a:endParaRPr lang="fr-FR" altLang="fr-FR" sz="1400" dirty="0" smtClean="0">
              <a:cs typeface="Andalus" pitchFamily="18" charset="-78"/>
            </a:endParaRPr>
          </a:p>
          <a:p>
            <a:pPr algn="just">
              <a:defRPr/>
            </a:pPr>
            <a:r>
              <a:rPr lang="fr-FR" altLang="fr-FR" sz="2200" b="1" dirty="0" smtClean="0">
                <a:cs typeface="Andalus" pitchFamily="18" charset="-78"/>
              </a:rPr>
              <a:t>On demande quoi ? </a:t>
            </a:r>
            <a:r>
              <a:rPr lang="fr-FR" altLang="fr-FR" sz="2200" dirty="0" smtClean="0">
                <a:cs typeface="Andalus" pitchFamily="18" charset="-78"/>
              </a:rPr>
              <a:t>Attentes de l’entourage/offre de soin. Coordination des prises en charge globales. Place des parents.</a:t>
            </a:r>
          </a:p>
          <a:p>
            <a:pPr marL="0" indent="0" algn="just" eaLnBrk="1" hangingPunct="1">
              <a:buFont typeface="Arial" charset="0"/>
              <a:buNone/>
              <a:defRPr/>
            </a:pPr>
            <a:endParaRPr lang="fr-FR" altLang="fr-FR" sz="2200" dirty="0" smtClean="0">
              <a:solidFill>
                <a:schemeClr val="bg1">
                  <a:lumMod val="50000"/>
                </a:schemeClr>
              </a:solidFill>
              <a:cs typeface="Andalus" pitchFamily="18" charset="-78"/>
            </a:endParaRPr>
          </a:p>
        </p:txBody>
      </p:sp>
    </p:spTree>
    <p:extLst>
      <p:ext uri="{BB962C8B-B14F-4D97-AF65-F5344CB8AC3E}">
        <p14:creationId xmlns:p14="http://schemas.microsoft.com/office/powerpoint/2010/main" val="11158269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231"/>
            <a:ext cx="8229600" cy="546449"/>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A quel </a:t>
            </a:r>
            <a:r>
              <a:rPr lang="fr-FR" altLang="fr-FR" sz="2800" b="0" dirty="0" smtClean="0">
                <a:solidFill>
                  <a:schemeClr val="bg1"/>
                </a:solidFill>
                <a:latin typeface="Impact" panose="020B0806030902050204" pitchFamily="34" charset="0"/>
                <a:cs typeface="Andalus" panose="02020603050405020304" pitchFamily="18" charset="-78"/>
              </a:rPr>
              <a:t>moment ?</a:t>
            </a:r>
            <a:endParaRPr lang="fr-FR" sz="2800"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r>
              <a:rPr lang="fr-FR" dirty="0" smtClean="0"/>
              <a:t>31</a:t>
            </a:r>
            <a:endParaRPr lang="fr-FR" dirty="0"/>
          </a:p>
        </p:txBody>
      </p:sp>
      <p:sp>
        <p:nvSpPr>
          <p:cNvPr id="7" name="Espace réservé du contenu 2"/>
          <p:cNvSpPr>
            <a:spLocks noGrp="1"/>
          </p:cNvSpPr>
          <p:nvPr>
            <p:ph idx="1"/>
          </p:nvPr>
        </p:nvSpPr>
        <p:spPr>
          <a:xfrm>
            <a:off x="395536" y="836712"/>
            <a:ext cx="8229600" cy="4525963"/>
          </a:xfrm>
        </p:spPr>
        <p:txBody>
          <a:bodyPr/>
          <a:lstStyle/>
          <a:p>
            <a:pPr>
              <a:defRPr/>
            </a:pPr>
            <a:r>
              <a:rPr lang="fr-FR" altLang="fr-FR" sz="2400" dirty="0" smtClean="0">
                <a:cs typeface="Andalus" panose="02020603050405020304" pitchFamily="18" charset="-78"/>
              </a:rPr>
              <a:t>Repérage : signes/symptômes/troubles</a:t>
            </a:r>
          </a:p>
          <a:p>
            <a:pPr marL="0" indent="0" eaLnBrk="1" hangingPunct="1">
              <a:buFont typeface="Arial" charset="0"/>
              <a:buNone/>
              <a:defRPr/>
            </a:pPr>
            <a:endParaRPr lang="fr-FR" altLang="fr-FR" sz="2400" dirty="0" smtClean="0">
              <a:cs typeface="Andalus" panose="02020603050405020304" pitchFamily="18" charset="-78"/>
            </a:endParaRPr>
          </a:p>
          <a:p>
            <a:pPr>
              <a:defRPr/>
            </a:pPr>
            <a:r>
              <a:rPr lang="fr-FR" altLang="fr-FR" sz="2400" dirty="0" smtClean="0">
                <a:cs typeface="Andalus" panose="02020603050405020304" pitchFamily="18" charset="-78"/>
              </a:rPr>
              <a:t>La prévention/le soin</a:t>
            </a:r>
          </a:p>
          <a:p>
            <a:pPr marL="0" indent="0" eaLnBrk="1" hangingPunct="1">
              <a:buFont typeface="Arial" charset="0"/>
              <a:buNone/>
              <a:defRPr/>
            </a:pPr>
            <a:endParaRPr lang="fr-FR" altLang="fr-FR" sz="2400" dirty="0" smtClean="0">
              <a:cs typeface="Andalus" panose="02020603050405020304" pitchFamily="18" charset="-78"/>
            </a:endParaRPr>
          </a:p>
          <a:p>
            <a:pPr>
              <a:defRPr/>
            </a:pPr>
            <a:r>
              <a:rPr lang="fr-FR" altLang="fr-FR" sz="2400" dirty="0" smtClean="0">
                <a:cs typeface="Andalus" panose="02020603050405020304" pitchFamily="18" charset="-78"/>
              </a:rPr>
              <a:t>Les professionnels de première intention</a:t>
            </a:r>
          </a:p>
          <a:p>
            <a:pPr marL="0" indent="0" eaLnBrk="1" hangingPunct="1">
              <a:buFont typeface="Arial" charset="0"/>
              <a:buNone/>
              <a:defRPr/>
            </a:pPr>
            <a:r>
              <a:rPr lang="fr-FR" altLang="fr-FR" sz="2400" dirty="0" smtClean="0">
                <a:cs typeface="Andalus" panose="02020603050405020304" pitchFamily="18" charset="-78"/>
              </a:rPr>
              <a:t> </a:t>
            </a:r>
          </a:p>
          <a:p>
            <a:pPr>
              <a:defRPr/>
            </a:pPr>
            <a:r>
              <a:rPr lang="fr-FR" altLang="fr-FR" sz="2400" dirty="0" smtClean="0">
                <a:cs typeface="Andalus" panose="02020603050405020304" pitchFamily="18" charset="-78"/>
              </a:rPr>
              <a:t>Les professionnels de soin</a:t>
            </a:r>
          </a:p>
        </p:txBody>
      </p:sp>
    </p:spTree>
    <p:extLst>
      <p:ext uri="{BB962C8B-B14F-4D97-AF65-F5344CB8AC3E}">
        <p14:creationId xmlns:p14="http://schemas.microsoft.com/office/powerpoint/2010/main" val="6945024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r>
              <a:rPr lang="fr-FR" dirty="0" smtClean="0"/>
              <a:t>32</a:t>
            </a:r>
            <a:endParaRPr lang="fr-FR" dirty="0"/>
          </a:p>
        </p:txBody>
      </p:sp>
      <p:sp>
        <p:nvSpPr>
          <p:cNvPr id="7" name="Titre 6"/>
          <p:cNvSpPr>
            <a:spLocks noGrp="1"/>
          </p:cNvSpPr>
          <p:nvPr>
            <p:ph type="title"/>
          </p:nvPr>
        </p:nvSpPr>
        <p:spPr>
          <a:xfrm>
            <a:off x="424137" y="2231"/>
            <a:ext cx="8229600" cy="546449"/>
          </a:xfrm>
        </p:spPr>
        <p:txBody>
          <a:bodyPr>
            <a:normAutofit/>
          </a:bodyPr>
          <a:lstStyle/>
          <a:p>
            <a:r>
              <a:rPr lang="fr-FR" altLang="fr-FR" sz="2800" b="0" dirty="0">
                <a:solidFill>
                  <a:schemeClr val="bg1"/>
                </a:solidFill>
                <a:latin typeface="Impact" panose="020B0806030902050204" pitchFamily="34" charset="0"/>
                <a:cs typeface="Andalus" panose="02020603050405020304" pitchFamily="18" charset="-78"/>
              </a:rPr>
              <a:t>A qui </a:t>
            </a:r>
            <a:r>
              <a:rPr lang="fr-FR" altLang="fr-FR" sz="2800" b="0" dirty="0" smtClean="0">
                <a:solidFill>
                  <a:schemeClr val="bg1"/>
                </a:solidFill>
                <a:latin typeface="Impact" panose="020B0806030902050204" pitchFamily="34" charset="0"/>
                <a:cs typeface="Andalus" panose="02020603050405020304" pitchFamily="18" charset="-78"/>
              </a:rPr>
              <a:t>s’adresser ?</a:t>
            </a:r>
            <a:endParaRPr lang="fr-FR" sz="2800" b="0" dirty="0">
              <a:solidFill>
                <a:schemeClr val="bg1"/>
              </a:solidFill>
              <a:latin typeface="Impact" panose="020B0806030902050204" pitchFamily="34" charset="0"/>
            </a:endParaRPr>
          </a:p>
        </p:txBody>
      </p:sp>
      <p:sp>
        <p:nvSpPr>
          <p:cNvPr id="8" name="Espace réservé du contenu 2"/>
          <p:cNvSpPr>
            <a:spLocks noGrp="1"/>
          </p:cNvSpPr>
          <p:nvPr>
            <p:ph idx="1"/>
          </p:nvPr>
        </p:nvSpPr>
        <p:spPr>
          <a:xfrm>
            <a:off x="442798" y="836712"/>
            <a:ext cx="8229600" cy="4525963"/>
          </a:xfrm>
        </p:spPr>
        <p:txBody>
          <a:bodyPr/>
          <a:lstStyle/>
          <a:p>
            <a:pPr algn="just">
              <a:defRPr/>
            </a:pPr>
            <a:r>
              <a:rPr lang="fr-FR" altLang="fr-FR" sz="2400" dirty="0" smtClean="0">
                <a:cs typeface="Andalus" panose="02020603050405020304" pitchFamily="18" charset="-78"/>
              </a:rPr>
              <a:t>De nombreux professionnels différents prennent en charge les enfants et adolescents souffrant de troubles psychiques.</a:t>
            </a:r>
          </a:p>
          <a:p>
            <a:pPr marL="0" indent="0" algn="just" eaLnBrk="1" hangingPunct="1">
              <a:buFont typeface="Arial" charset="0"/>
              <a:buNone/>
              <a:defRPr/>
            </a:pPr>
            <a:endParaRPr lang="fr-FR" altLang="fr-FR" sz="2400" dirty="0" smtClean="0">
              <a:cs typeface="Andalus" panose="02020603050405020304" pitchFamily="18" charset="-78"/>
            </a:endParaRPr>
          </a:p>
          <a:p>
            <a:pPr algn="just">
              <a:defRPr/>
            </a:pPr>
            <a:r>
              <a:rPr lang="fr-FR" altLang="fr-FR" sz="2400" dirty="0" smtClean="0">
                <a:cs typeface="Andalus" panose="02020603050405020304" pitchFamily="18" charset="-78"/>
              </a:rPr>
              <a:t>De la même manière que le développement de l’enfant doit être envisagé de manière globale et évoluant dans des espaces de vie très différents, le réseau de prévention et de soin se trouve dans les espaces de vie de l’enfant et peut être porté par de nombreux acteurs.</a:t>
            </a:r>
          </a:p>
          <a:p>
            <a:pPr marL="0" indent="0" eaLnBrk="1" hangingPunct="1">
              <a:buFont typeface="Arial" charset="0"/>
              <a:buNone/>
              <a:defRPr/>
            </a:pPr>
            <a:endParaRPr lang="fr-FR" altLang="fr-FR" sz="2400" dirty="0" smtClean="0">
              <a:cs typeface="Andalus" panose="02020603050405020304" pitchFamily="18" charset="-78"/>
            </a:endParaRPr>
          </a:p>
          <a:p>
            <a:pPr>
              <a:defRPr/>
            </a:pPr>
            <a:r>
              <a:rPr lang="fr-FR" altLang="fr-FR" sz="2400" dirty="0" smtClean="0">
                <a:cs typeface="Andalus" panose="02020603050405020304" pitchFamily="18" charset="-78"/>
              </a:rPr>
              <a:t>Comment s’y repérer ?</a:t>
            </a:r>
          </a:p>
        </p:txBody>
      </p:sp>
    </p:spTree>
    <p:extLst>
      <p:ext uri="{BB962C8B-B14F-4D97-AF65-F5344CB8AC3E}">
        <p14:creationId xmlns:p14="http://schemas.microsoft.com/office/powerpoint/2010/main" val="40541540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r>
              <a:rPr lang="fr-FR" dirty="0" smtClean="0"/>
              <a:t>33</a:t>
            </a:r>
            <a:endParaRPr lang="fr-FR" dirty="0"/>
          </a:p>
        </p:txBody>
      </p:sp>
      <p:sp>
        <p:nvSpPr>
          <p:cNvPr id="7" name="Titre 6"/>
          <p:cNvSpPr>
            <a:spLocks noGrp="1"/>
          </p:cNvSpPr>
          <p:nvPr>
            <p:ph type="title"/>
          </p:nvPr>
        </p:nvSpPr>
        <p:spPr>
          <a:xfrm>
            <a:off x="424137" y="2231"/>
            <a:ext cx="8229600" cy="546449"/>
          </a:xfrm>
        </p:spPr>
        <p:txBody>
          <a:bodyPr anchor="ctr" anchorCtr="0">
            <a:normAutofit/>
          </a:bodyPr>
          <a:lstStyle/>
          <a:p>
            <a:r>
              <a:rPr lang="fr-FR" altLang="fr-FR" sz="2800" b="0" dirty="0">
                <a:solidFill>
                  <a:schemeClr val="bg1"/>
                </a:solidFill>
                <a:latin typeface="Impact" panose="020B0806030902050204" pitchFamily="34" charset="0"/>
                <a:cs typeface="Andalus" panose="02020603050405020304" pitchFamily="18" charset="-78"/>
              </a:rPr>
              <a:t>Réseau de professionnels</a:t>
            </a:r>
            <a:endParaRPr lang="fr-FR" sz="2800" b="0" dirty="0">
              <a:solidFill>
                <a:schemeClr val="bg1"/>
              </a:solidFill>
              <a:latin typeface="Impact" panose="020B0806030902050204" pitchFamily="34" charset="0"/>
            </a:endParaRPr>
          </a:p>
        </p:txBody>
      </p:sp>
      <p:sp>
        <p:nvSpPr>
          <p:cNvPr id="14" name="Rectangle à coins arrondis 13"/>
          <p:cNvSpPr/>
          <p:nvPr/>
        </p:nvSpPr>
        <p:spPr>
          <a:xfrm>
            <a:off x="5724128" y="4368265"/>
            <a:ext cx="2726253" cy="754683"/>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Troubles cognitifs : centres de remédiations cognitives/neuro psy</a:t>
            </a:r>
          </a:p>
        </p:txBody>
      </p:sp>
      <p:sp>
        <p:nvSpPr>
          <p:cNvPr id="15" name="Rectangle à coins arrondis 14"/>
          <p:cNvSpPr/>
          <p:nvPr/>
        </p:nvSpPr>
        <p:spPr>
          <a:xfrm>
            <a:off x="567314" y="1838565"/>
            <a:ext cx="3356614" cy="1121646"/>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b="1" dirty="0">
                <a:solidFill>
                  <a:schemeClr val="tx1"/>
                </a:solidFill>
                <a:latin typeface="Arial Narrow" panose="020B0606020202030204" pitchFamily="34" charset="0"/>
                <a:cs typeface="Andalus" panose="02020603050405020304" pitchFamily="18" charset="-78"/>
              </a:rPr>
              <a:t>Enfant 0-6 ans</a:t>
            </a:r>
          </a:p>
          <a:p>
            <a:pPr>
              <a:spcBef>
                <a:spcPct val="0"/>
              </a:spcBef>
            </a:pPr>
            <a:r>
              <a:rPr lang="fr-FR" altLang="fr-FR" sz="1600" dirty="0">
                <a:solidFill>
                  <a:schemeClr val="tx1"/>
                </a:solidFill>
                <a:latin typeface="Arial Narrow" panose="020B0606020202030204" pitchFamily="34" charset="0"/>
                <a:cs typeface="Andalus" panose="02020603050405020304" pitchFamily="18" charset="-78"/>
              </a:rPr>
              <a:t>PMI/RAM/LAEP/crèche/halte garderie/école maternelle/pédiatres/médecins libéraux</a:t>
            </a:r>
          </a:p>
        </p:txBody>
      </p:sp>
      <p:sp>
        <p:nvSpPr>
          <p:cNvPr id="16" name="Rectangle à coins arrondis 15"/>
          <p:cNvSpPr/>
          <p:nvPr/>
        </p:nvSpPr>
        <p:spPr>
          <a:xfrm>
            <a:off x="560322" y="3067875"/>
            <a:ext cx="2787985" cy="903491"/>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Protection de l’enfance</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Mesures </a:t>
            </a:r>
            <a:r>
              <a:rPr lang="fr-FR" altLang="fr-FR" sz="16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admves</a:t>
            </a: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/judiciaires (AED/AEMO/CRIP</a:t>
            </a:r>
            <a:r>
              <a:rPr lang="fr-FR" altLang="fr-FR" sz="1600" dirty="0">
                <a:latin typeface="Arial Narrow" panose="020B0606020202030204" pitchFamily="34" charset="0"/>
                <a:cs typeface="Andalus" panose="02020603050405020304" pitchFamily="18" charset="-78"/>
              </a:rPr>
              <a:t>)</a:t>
            </a:r>
          </a:p>
        </p:txBody>
      </p:sp>
      <p:sp>
        <p:nvSpPr>
          <p:cNvPr id="17" name="Rectangle à coins arrondis 16"/>
          <p:cNvSpPr/>
          <p:nvPr/>
        </p:nvSpPr>
        <p:spPr>
          <a:xfrm>
            <a:off x="560322" y="4122319"/>
            <a:ext cx="3077558" cy="89361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Insertion professionnelle</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Mission locale</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CAP emploi/Prévention spécialisée</a:t>
            </a:r>
          </a:p>
        </p:txBody>
      </p:sp>
      <p:sp>
        <p:nvSpPr>
          <p:cNvPr id="18" name="Rectangle à coins arrondis 17"/>
          <p:cNvSpPr/>
          <p:nvPr/>
        </p:nvSpPr>
        <p:spPr>
          <a:xfrm>
            <a:off x="560322" y="5149223"/>
            <a:ext cx="3660150" cy="942175"/>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Services territoriaux (municipal/départemental)</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CAF/REAPP/BIJ/PIJ/PAEJ/ Réussite éducative/C JC/CIO/CDPS/MDA</a:t>
            </a:r>
          </a:p>
        </p:txBody>
      </p:sp>
      <p:sp>
        <p:nvSpPr>
          <p:cNvPr id="19" name="Rectangle à coins arrondis 18"/>
          <p:cNvSpPr/>
          <p:nvPr/>
        </p:nvSpPr>
        <p:spPr>
          <a:xfrm>
            <a:off x="5468012" y="741772"/>
            <a:ext cx="2982369" cy="723035"/>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endParaRPr lang="fr-FR" altLang="fr-FR" sz="1600" dirty="0" smtClean="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endParaRPr>
          </a:p>
          <a:p>
            <a:pPr>
              <a:spcBef>
                <a:spcPct val="0"/>
              </a:spcBef>
            </a:pPr>
            <a:r>
              <a:rPr lang="fr-FR" altLang="fr-FR" sz="1600" dirty="0" smtClean="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Psychiatrie </a:t>
            </a: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infanto-juvénile et adulte</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CMP/CMPP/CATTP/Hôpitaux de jour/</a:t>
            </a:r>
          </a:p>
          <a:p>
            <a:pPr>
              <a:spcBef>
                <a:spcPct val="0"/>
              </a:spcBef>
            </a:pPr>
            <a:r>
              <a:rPr lang="fr-FR" altLang="fr-FR" sz="1600" dirty="0">
                <a:latin typeface="Andalus" panose="02020603050405020304" pitchFamily="18" charset="-78"/>
                <a:cs typeface="Andalus" panose="02020603050405020304" pitchFamily="18" charset="-78"/>
              </a:rPr>
              <a:t>Sectorisation</a:t>
            </a:r>
          </a:p>
        </p:txBody>
      </p:sp>
      <p:sp>
        <p:nvSpPr>
          <p:cNvPr id="20" name="Rectangle à coins arrondis 19"/>
          <p:cNvSpPr/>
          <p:nvPr/>
        </p:nvSpPr>
        <p:spPr>
          <a:xfrm>
            <a:off x="5412712" y="1539701"/>
            <a:ext cx="3037669" cy="924469"/>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Scolarité et apprentissage</a:t>
            </a:r>
          </a:p>
          <a:p>
            <a:pPr>
              <a:spcBef>
                <a:spcPct val="0"/>
              </a:spcBef>
            </a:pPr>
            <a:r>
              <a:rPr lang="fr-FR" altLang="fr-FR" sz="16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cs typeface="Andalus" panose="02020603050405020304" pitchFamily="18" charset="-78"/>
              </a:rPr>
              <a:t>PAP/PAI/PPRE/ULIS/SEGPA/CNED/Classes et dispositifs relais/CFA/MFR</a:t>
            </a:r>
          </a:p>
        </p:txBody>
      </p:sp>
      <p:sp>
        <p:nvSpPr>
          <p:cNvPr id="21" name="Rectangle à coins arrondis 20"/>
          <p:cNvSpPr/>
          <p:nvPr/>
        </p:nvSpPr>
        <p:spPr>
          <a:xfrm>
            <a:off x="5631174" y="2604520"/>
            <a:ext cx="2819207" cy="1076325"/>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b="1" dirty="0">
                <a:solidFill>
                  <a:schemeClr val="tx1"/>
                </a:solidFill>
                <a:latin typeface="Arial Narrow" panose="020B0606020202030204" pitchFamily="34" charset="0"/>
                <a:cs typeface="Andalus" panose="02020603050405020304" pitchFamily="18" charset="-78"/>
              </a:rPr>
              <a:t>CSAPA : </a:t>
            </a:r>
            <a:r>
              <a:rPr lang="fr-FR" altLang="fr-FR" sz="1600" dirty="0">
                <a:solidFill>
                  <a:schemeClr val="tx1"/>
                </a:solidFill>
                <a:latin typeface="Arial Narrow" panose="020B0606020202030204" pitchFamily="34" charset="0"/>
                <a:cs typeface="Andalus" panose="02020603050405020304" pitchFamily="18" charset="-78"/>
              </a:rPr>
              <a:t>Centre  de soins d’accompagnement, de prévention en addictologie : équipe pluridisciplinaire</a:t>
            </a:r>
          </a:p>
        </p:txBody>
      </p:sp>
      <p:sp>
        <p:nvSpPr>
          <p:cNvPr id="22" name="Rectangle à coins arrondis 21"/>
          <p:cNvSpPr/>
          <p:nvPr/>
        </p:nvSpPr>
        <p:spPr>
          <a:xfrm>
            <a:off x="5724128" y="3801829"/>
            <a:ext cx="2726253" cy="484494"/>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b="1" dirty="0">
                <a:solidFill>
                  <a:schemeClr val="tx1"/>
                </a:solidFill>
                <a:latin typeface="Arial Narrow" panose="020B0606020202030204" pitchFamily="34" charset="0"/>
                <a:cs typeface="Andalus" panose="02020603050405020304" pitchFamily="18" charset="-78"/>
              </a:rPr>
              <a:t>MDPH</a:t>
            </a:r>
          </a:p>
          <a:p>
            <a:pPr>
              <a:spcBef>
                <a:spcPct val="0"/>
              </a:spcBef>
            </a:pPr>
            <a:r>
              <a:rPr lang="fr-FR" altLang="fr-FR" sz="1600" dirty="0">
                <a:solidFill>
                  <a:schemeClr val="tx1"/>
                </a:solidFill>
                <a:latin typeface="Arial Narrow" panose="020B0606020202030204" pitchFamily="34" charset="0"/>
                <a:cs typeface="Andalus" panose="02020603050405020304" pitchFamily="18" charset="-78"/>
              </a:rPr>
              <a:t>ITEP/IMPRO</a:t>
            </a:r>
          </a:p>
        </p:txBody>
      </p:sp>
      <p:sp>
        <p:nvSpPr>
          <p:cNvPr id="23" name="Rectangle à coins arrondis 22"/>
          <p:cNvSpPr/>
          <p:nvPr/>
        </p:nvSpPr>
        <p:spPr>
          <a:xfrm>
            <a:off x="560321" y="706067"/>
            <a:ext cx="3249035" cy="1024834"/>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b="1" dirty="0">
                <a:solidFill>
                  <a:schemeClr val="tx1"/>
                </a:solidFill>
                <a:latin typeface="Arial Narrow" panose="020B0606020202030204" pitchFamily="34" charset="0"/>
                <a:cs typeface="Andalus" panose="02020603050405020304" pitchFamily="18" charset="-78"/>
              </a:rPr>
              <a:t>Education nationale</a:t>
            </a:r>
          </a:p>
          <a:p>
            <a:pPr>
              <a:spcBef>
                <a:spcPct val="0"/>
              </a:spcBef>
            </a:pPr>
            <a:r>
              <a:rPr lang="fr-FR" altLang="fr-FR" sz="1600" dirty="0" smtClean="0">
                <a:solidFill>
                  <a:schemeClr val="tx1"/>
                </a:solidFill>
                <a:latin typeface="Arial Narrow" panose="020B0606020202030204" pitchFamily="34" charset="0"/>
                <a:cs typeface="Andalus" panose="02020603050405020304" pitchFamily="18" charset="-78"/>
              </a:rPr>
              <a:t>Médecins </a:t>
            </a:r>
            <a:r>
              <a:rPr lang="fr-FR" altLang="fr-FR" sz="1600" dirty="0">
                <a:solidFill>
                  <a:schemeClr val="tx1"/>
                </a:solidFill>
                <a:latin typeface="Arial Narrow" panose="020B0606020202030204" pitchFamily="34" charset="0"/>
                <a:cs typeface="Andalus" panose="02020603050405020304" pitchFamily="18" charset="-78"/>
              </a:rPr>
              <a:t>scolaires, assistantes sociales, infirmières, COP, AVS</a:t>
            </a:r>
          </a:p>
        </p:txBody>
      </p:sp>
      <p:sp>
        <p:nvSpPr>
          <p:cNvPr id="24" name="Rectangle à coins arrondis 23"/>
          <p:cNvSpPr/>
          <p:nvPr/>
        </p:nvSpPr>
        <p:spPr>
          <a:xfrm>
            <a:off x="5652120" y="5197842"/>
            <a:ext cx="2798261" cy="942175"/>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0"/>
              </a:spcBef>
            </a:pPr>
            <a:r>
              <a:rPr lang="fr-FR" altLang="fr-FR" sz="1600" b="1" dirty="0">
                <a:solidFill>
                  <a:schemeClr val="tx1"/>
                </a:solidFill>
                <a:latin typeface="Arial Narrow" panose="020B0606020202030204" pitchFamily="34" charset="0"/>
                <a:cs typeface="Andalus" panose="02020603050405020304" pitchFamily="18" charset="-78"/>
              </a:rPr>
              <a:t>Professionnels libéraux : </a:t>
            </a:r>
            <a:r>
              <a:rPr lang="fr-FR" altLang="fr-FR" sz="1600" dirty="0">
                <a:solidFill>
                  <a:schemeClr val="tx1"/>
                </a:solidFill>
                <a:latin typeface="Arial Narrow" panose="020B0606020202030204" pitchFamily="34" charset="0"/>
                <a:cs typeface="Andalus" panose="02020603050405020304" pitchFamily="18" charset="-78"/>
              </a:rPr>
              <a:t>sophrologie/psychomotricien/</a:t>
            </a:r>
          </a:p>
          <a:p>
            <a:pPr>
              <a:spcBef>
                <a:spcPct val="0"/>
              </a:spcBef>
            </a:pPr>
            <a:r>
              <a:rPr lang="fr-FR" altLang="fr-FR" sz="1600" dirty="0">
                <a:solidFill>
                  <a:schemeClr val="tx1"/>
                </a:solidFill>
                <a:latin typeface="Arial Narrow" panose="020B0606020202030204" pitchFamily="34" charset="0"/>
                <a:cs typeface="Andalus" panose="02020603050405020304" pitchFamily="18" charset="-78"/>
              </a:rPr>
              <a:t>orthophonistes/thérapeutes familiaux</a:t>
            </a:r>
          </a:p>
        </p:txBody>
      </p:sp>
      <p:sp>
        <p:nvSpPr>
          <p:cNvPr id="25" name="Ellipse 24"/>
          <p:cNvSpPr/>
          <p:nvPr/>
        </p:nvSpPr>
        <p:spPr>
          <a:xfrm>
            <a:off x="3822897" y="2793024"/>
            <a:ext cx="1645116" cy="136842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2800" b="1" dirty="0">
                <a:solidFill>
                  <a:prstClr val="black"/>
                </a:solidFill>
                <a:latin typeface="Andalus" panose="02020603050405020304" pitchFamily="18" charset="-78"/>
                <a:cs typeface="Andalus" panose="02020603050405020304" pitchFamily="18" charset="-78"/>
              </a:rPr>
              <a:t>Enfant</a:t>
            </a:r>
          </a:p>
          <a:p>
            <a:pPr algn="ctr" eaLnBrk="1" hangingPunct="1">
              <a:defRPr/>
            </a:pPr>
            <a:r>
              <a:rPr lang="fr-FR" sz="2800" b="1" dirty="0">
                <a:solidFill>
                  <a:prstClr val="black"/>
                </a:solidFill>
                <a:latin typeface="Andalus" panose="02020603050405020304" pitchFamily="18" charset="-78"/>
                <a:cs typeface="Andalus" panose="02020603050405020304" pitchFamily="18" charset="-78"/>
              </a:rPr>
              <a:t>Ado</a:t>
            </a:r>
          </a:p>
        </p:txBody>
      </p:sp>
      <p:cxnSp>
        <p:nvCxnSpPr>
          <p:cNvPr id="26" name="Connecteur droit avec flèche 25"/>
          <p:cNvCxnSpPr>
            <a:stCxn id="25" idx="0"/>
          </p:cNvCxnSpPr>
          <p:nvPr/>
        </p:nvCxnSpPr>
        <p:spPr>
          <a:xfrm flipH="1" flipV="1">
            <a:off x="3786479" y="1186188"/>
            <a:ext cx="858976" cy="1606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H="1" flipV="1">
            <a:off x="3923930" y="2300456"/>
            <a:ext cx="432046" cy="5308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25" idx="2"/>
            <a:endCxn id="16" idx="3"/>
          </p:cNvCxnSpPr>
          <p:nvPr/>
        </p:nvCxnSpPr>
        <p:spPr>
          <a:xfrm flipH="1">
            <a:off x="3348307" y="3477237"/>
            <a:ext cx="474590" cy="423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a:endCxn id="19" idx="1"/>
          </p:cNvCxnSpPr>
          <p:nvPr/>
        </p:nvCxnSpPr>
        <p:spPr>
          <a:xfrm flipV="1">
            <a:off x="4831230" y="1103290"/>
            <a:ext cx="636782" cy="1689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a:stCxn id="25" idx="7"/>
          </p:cNvCxnSpPr>
          <p:nvPr/>
        </p:nvCxnSpPr>
        <p:spPr>
          <a:xfrm flipV="1">
            <a:off x="5227091" y="2844729"/>
            <a:ext cx="425028" cy="14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a:stCxn id="25" idx="5"/>
          </p:cNvCxnSpPr>
          <p:nvPr/>
        </p:nvCxnSpPr>
        <p:spPr>
          <a:xfrm>
            <a:off x="5227091" y="3961048"/>
            <a:ext cx="497037" cy="349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Connecteur droit avec flèche 34831"/>
          <p:cNvCxnSpPr>
            <a:stCxn id="25" idx="4"/>
          </p:cNvCxnSpPr>
          <p:nvPr/>
        </p:nvCxnSpPr>
        <p:spPr>
          <a:xfrm flipH="1">
            <a:off x="4171107" y="4161449"/>
            <a:ext cx="474348" cy="10679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avec flèche 34831"/>
          <p:cNvCxnSpPr>
            <a:stCxn id="25" idx="3"/>
            <a:endCxn id="17" idx="3"/>
          </p:cNvCxnSpPr>
          <p:nvPr/>
        </p:nvCxnSpPr>
        <p:spPr>
          <a:xfrm flipH="1">
            <a:off x="3637880" y="3961048"/>
            <a:ext cx="425939" cy="608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avec flèche 34831"/>
          <p:cNvCxnSpPr>
            <a:endCxn id="14" idx="1"/>
          </p:cNvCxnSpPr>
          <p:nvPr/>
        </p:nvCxnSpPr>
        <p:spPr>
          <a:xfrm>
            <a:off x="4932040" y="4126477"/>
            <a:ext cx="792088" cy="619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Connecteur droit avec flèche 34831"/>
          <p:cNvCxnSpPr>
            <a:endCxn id="24" idx="1"/>
          </p:cNvCxnSpPr>
          <p:nvPr/>
        </p:nvCxnSpPr>
        <p:spPr>
          <a:xfrm>
            <a:off x="4828631" y="4210068"/>
            <a:ext cx="823489" cy="14588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8" name="Diagramme 27"/>
          <p:cNvGraphicFramePr/>
          <p:nvPr>
            <p:extLst>
              <p:ext uri="{D42A27DB-BD31-4B8C-83A1-F6EECF244321}">
                <p14:modId xmlns:p14="http://schemas.microsoft.com/office/powerpoint/2010/main" val="1696217821"/>
              </p:ext>
            </p:extLst>
          </p:nvPr>
        </p:nvGraphicFramePr>
        <p:xfrm>
          <a:off x="8661772" y="725743"/>
          <a:ext cx="370091" cy="5437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8" name="Groupe 37"/>
          <p:cNvGrpSpPr/>
          <p:nvPr/>
        </p:nvGrpSpPr>
        <p:grpSpPr>
          <a:xfrm>
            <a:off x="85067" y="742808"/>
            <a:ext cx="354190" cy="5513174"/>
            <a:chOff x="0" y="2665"/>
            <a:chExt cx="359940" cy="5453905"/>
          </a:xfrm>
          <a:solidFill>
            <a:srgbClr val="006FB9"/>
          </a:solidFill>
        </p:grpSpPr>
        <p:sp>
          <p:nvSpPr>
            <p:cNvPr id="39" name="Rectangle 38"/>
            <p:cNvSpPr/>
            <p:nvPr/>
          </p:nvSpPr>
          <p:spPr>
            <a:xfrm>
              <a:off x="0" y="2665"/>
              <a:ext cx="359940" cy="5453905"/>
            </a:xfrm>
            <a:prstGeom prst="rect">
              <a:avLst/>
            </a:prstGeom>
            <a:grpFill/>
            <a:scene3d>
              <a:camera prst="orthographicFront">
                <a:rot lat="0" lon="0" rev="0"/>
              </a:camera>
              <a:lightRig rig="threePt" dir="t">
                <a:rot lat="0" lon="0" rev="1200000"/>
              </a:lightRig>
            </a:scene3d>
            <a:sp3d>
              <a:bevelT w="63500" h="25400"/>
            </a:sp3d>
          </p:spPr>
          <p:style>
            <a:lnRef idx="0">
              <a:schemeClr val="l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sp>
        <p:sp>
          <p:nvSpPr>
            <p:cNvPr id="40" name="Rectangle 39"/>
            <p:cNvSpPr/>
            <p:nvPr/>
          </p:nvSpPr>
          <p:spPr>
            <a:xfrm>
              <a:off x="0" y="2665"/>
              <a:ext cx="359940" cy="5453905"/>
            </a:xfrm>
            <a:prstGeom prst="rect">
              <a:avLst/>
            </a:prstGeom>
            <a:grpFill/>
            <a:scene3d>
              <a:camera prst="orthographicFront"/>
              <a:lightRig rig="threePt" dir="t">
                <a:rot lat="0" lon="0" rev="1200000"/>
              </a:lightRig>
            </a:scene3d>
            <a:sp3d>
              <a:bevelT w="63500" h="25400"/>
            </a:sp3d>
          </p:spPr>
          <p:style>
            <a:lnRef idx="0">
              <a:scrgbClr r="0" g="0" b="0"/>
            </a:lnRef>
            <a:fillRef idx="0">
              <a:scrgbClr r="0" g="0" b="0"/>
            </a:fillRef>
            <a:effectRef idx="0">
              <a:scrgbClr r="0" g="0" b="0"/>
            </a:effectRef>
            <a:fontRef idx="minor">
              <a:schemeClr val="lt1"/>
            </a:fontRef>
          </p:style>
          <p:txBody>
            <a:bodyPr spcFirstLastPara="0" vert="wordArtVert" wrap="square" lIns="142240" tIns="142240" rIns="142240" bIns="142240" numCol="1" spcCol="1270" anchor="ctr" anchorCtr="0">
              <a:noAutofit/>
            </a:bodyPr>
            <a:lstStyle/>
            <a:p>
              <a:pPr lvl="0" algn="ctr" defTabSz="889000" rtl="0">
                <a:lnSpc>
                  <a:spcPct val="90000"/>
                </a:lnSpc>
                <a:spcBef>
                  <a:spcPct val="0"/>
                </a:spcBef>
                <a:spcAft>
                  <a:spcPct val="35000"/>
                </a:spcAft>
              </a:pPr>
              <a:r>
                <a:rPr lang="fr-FR" sz="2000" dirty="0" smtClean="0">
                  <a:latin typeface="Impact" panose="020B0806030902050204" pitchFamily="34" charset="0"/>
                </a:rPr>
                <a:t>PREVENTION</a:t>
              </a:r>
              <a:r>
                <a:rPr lang="fr-FR" sz="800" kern="1200" dirty="0" smtClean="0">
                  <a:latin typeface="Impact" panose="020B0806030902050204" pitchFamily="34" charset="0"/>
                </a:rPr>
                <a:t/>
              </a:r>
              <a:br>
                <a:rPr lang="fr-FR" sz="800" kern="1200" dirty="0" smtClean="0">
                  <a:latin typeface="Impact" panose="020B0806030902050204" pitchFamily="34" charset="0"/>
                </a:rPr>
              </a:br>
              <a:endParaRPr lang="fr-FR" sz="800" kern="1200" dirty="0">
                <a:latin typeface="Impact" panose="020B0806030902050204" pitchFamily="34" charset="0"/>
              </a:endParaRPr>
            </a:p>
          </p:txBody>
        </p:sp>
      </p:grpSp>
      <p:cxnSp>
        <p:nvCxnSpPr>
          <p:cNvPr id="50" name="Connecteur droit avec flèche 49"/>
          <p:cNvCxnSpPr/>
          <p:nvPr/>
        </p:nvCxnSpPr>
        <p:spPr>
          <a:xfrm flipV="1">
            <a:off x="5022038" y="2373642"/>
            <a:ext cx="401614" cy="4652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07668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157"/>
            <a:ext cx="8229600" cy="559837"/>
          </a:xfrm>
        </p:spPr>
        <p:txBody>
          <a:bodyPr/>
          <a:lstStyle/>
          <a:p>
            <a:r>
              <a:rPr lang="fr-FR" altLang="fr-FR" b="0" dirty="0">
                <a:solidFill>
                  <a:schemeClr val="bg1"/>
                </a:solidFill>
                <a:latin typeface="Impact" panose="020B0806030902050204" pitchFamily="34" charset="0"/>
                <a:cs typeface="Andalus" panose="02020603050405020304" pitchFamily="18" charset="-78"/>
              </a:rPr>
              <a:t>Pour </a:t>
            </a:r>
            <a:r>
              <a:rPr lang="fr-FR" altLang="fr-FR" b="0" dirty="0" smtClean="0">
                <a:solidFill>
                  <a:schemeClr val="bg1"/>
                </a:solidFill>
                <a:latin typeface="Impact" panose="020B0806030902050204" pitchFamily="34" charset="0"/>
                <a:cs typeface="Andalus" panose="02020603050405020304" pitchFamily="18" charset="-78"/>
              </a:rPr>
              <a:t>qui ?</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34</a:t>
            </a:fld>
            <a:endParaRPr lang="fr-FR" dirty="0"/>
          </a:p>
        </p:txBody>
      </p:sp>
      <p:sp>
        <p:nvSpPr>
          <p:cNvPr id="7" name="Espace réservé du contenu 2"/>
          <p:cNvSpPr>
            <a:spLocks noGrp="1"/>
          </p:cNvSpPr>
          <p:nvPr>
            <p:ph sz="half" idx="1"/>
          </p:nvPr>
        </p:nvSpPr>
        <p:spPr>
          <a:xfrm>
            <a:off x="457200" y="1052736"/>
            <a:ext cx="8229600" cy="4713387"/>
          </a:xfrm>
        </p:spPr>
        <p:txBody>
          <a:bodyPr>
            <a:normAutofit/>
          </a:bodyPr>
          <a:lstStyle/>
          <a:p>
            <a:pPr algn="just"/>
            <a:r>
              <a:rPr lang="fr-FR" altLang="fr-FR" dirty="0" smtClean="0">
                <a:cs typeface="Andalus" panose="02020603050405020304" pitchFamily="18" charset="-78"/>
              </a:rPr>
              <a:t>Un symptôme ou un trouble est envahissant pour l’enfant ou l’adolescent qui le porte mais aussi pour son entourage.</a:t>
            </a:r>
          </a:p>
          <a:p>
            <a:pPr algn="just" eaLnBrk="1" hangingPunct="1">
              <a:buFont typeface="Wingdings" panose="05000000000000000000" pitchFamily="2" charset="2"/>
              <a:buChar char="Ø"/>
            </a:pPr>
            <a:endParaRPr lang="fr-FR" altLang="fr-FR" sz="1400" dirty="0" smtClean="0">
              <a:cs typeface="Andalus" panose="02020603050405020304" pitchFamily="18" charset="-78"/>
            </a:endParaRPr>
          </a:p>
          <a:p>
            <a:pPr algn="just"/>
            <a:r>
              <a:rPr lang="fr-FR" altLang="fr-FR" dirty="0" smtClean="0">
                <a:cs typeface="Andalus" panose="02020603050405020304" pitchFamily="18" charset="-78"/>
              </a:rPr>
              <a:t>Le quotidien de la famille peut être perturbé, les relations entre les membres de la famille compliquées, les relations du couple parental dégradées. Ce sont tous les liens relationnels, familiaux et sociaux qui sont à l’épreuve.</a:t>
            </a:r>
          </a:p>
          <a:p>
            <a:pPr algn="just" eaLnBrk="1" hangingPunct="1">
              <a:buFont typeface="Wingdings" panose="05000000000000000000" pitchFamily="2" charset="2"/>
              <a:buChar char="Ø"/>
            </a:pPr>
            <a:endParaRPr lang="fr-FR" altLang="fr-FR" sz="1400" dirty="0" smtClean="0">
              <a:cs typeface="Andalus" panose="02020603050405020304" pitchFamily="18" charset="-78"/>
            </a:endParaRPr>
          </a:p>
          <a:p>
            <a:pPr algn="just"/>
            <a:r>
              <a:rPr lang="fr-FR" altLang="fr-FR" dirty="0" smtClean="0">
                <a:cs typeface="Andalus" panose="02020603050405020304" pitchFamily="18" charset="-78"/>
              </a:rPr>
              <a:t>Celui qui porte le symptôme est-il le seul à avoir besoin d’aide?</a:t>
            </a:r>
          </a:p>
          <a:p>
            <a:pPr algn="just" eaLnBrk="1" hangingPunct="1">
              <a:buFont typeface="Wingdings" panose="05000000000000000000" pitchFamily="2" charset="2"/>
              <a:buChar char="Ø"/>
            </a:pPr>
            <a:endParaRPr lang="fr-FR" altLang="fr-FR" sz="1400" dirty="0" smtClean="0">
              <a:cs typeface="Andalus" panose="02020603050405020304" pitchFamily="18" charset="-78"/>
            </a:endParaRPr>
          </a:p>
          <a:p>
            <a:pPr algn="just"/>
            <a:r>
              <a:rPr lang="fr-FR" altLang="fr-FR" dirty="0" smtClean="0">
                <a:cs typeface="Andalus" panose="02020603050405020304" pitchFamily="18" charset="-78"/>
              </a:rPr>
              <a:t>Les parents, le couple, la fratrie…des prises en charge spécifiques existent.</a:t>
            </a:r>
          </a:p>
        </p:txBody>
      </p:sp>
    </p:spTree>
    <p:extLst>
      <p:ext uri="{BB962C8B-B14F-4D97-AF65-F5344CB8AC3E}">
        <p14:creationId xmlns:p14="http://schemas.microsoft.com/office/powerpoint/2010/main" val="10838290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504"/>
            <a:ext cx="8229600" cy="541176"/>
          </a:xfrm>
        </p:spPr>
        <p:txBody>
          <a:bodyPr/>
          <a:lstStyle/>
          <a:p>
            <a:r>
              <a:rPr lang="fr-FR" altLang="fr-FR" b="0" dirty="0">
                <a:solidFill>
                  <a:schemeClr val="bg1"/>
                </a:solidFill>
                <a:latin typeface="Impact" panose="020B0806030902050204" pitchFamily="34" charset="0"/>
                <a:cs typeface="Andalus" panose="02020603050405020304" pitchFamily="18" charset="-78"/>
              </a:rPr>
              <a:t>Prise en charge de l’entourage</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35</a:t>
            </a:fld>
            <a:endParaRPr lang="fr-FR" dirty="0"/>
          </a:p>
        </p:txBody>
      </p:sp>
      <p:sp>
        <p:nvSpPr>
          <p:cNvPr id="7" name="Espace réservé du contenu 2"/>
          <p:cNvSpPr>
            <a:spLocks noGrp="1"/>
          </p:cNvSpPr>
          <p:nvPr>
            <p:ph sz="half" idx="1"/>
          </p:nvPr>
        </p:nvSpPr>
        <p:spPr>
          <a:xfrm>
            <a:off x="457200" y="692696"/>
            <a:ext cx="8229600" cy="5544616"/>
          </a:xfrm>
        </p:spPr>
        <p:txBody>
          <a:bodyPr>
            <a:noAutofit/>
          </a:bodyPr>
          <a:lstStyle/>
          <a:p>
            <a:pPr algn="just" defTabSz="941388"/>
            <a:r>
              <a:rPr lang="fr-FR" altLang="fr-FR" sz="2200" dirty="0" smtClean="0">
                <a:cs typeface="Andalus" panose="02020603050405020304" pitchFamily="18" charset="-78"/>
              </a:rPr>
              <a:t>L’UNAFAM : accompagnement des proches des enfants et adolescents souffrant de troubles psychiques/soutien à la parentalité</a:t>
            </a:r>
          </a:p>
          <a:p>
            <a:pPr algn="just">
              <a:buFont typeface="Wingdings" panose="05000000000000000000" pitchFamily="2" charset="2"/>
              <a:buChar char="Ø"/>
            </a:pPr>
            <a:endParaRPr lang="fr-FR" altLang="fr-FR" sz="1400" dirty="0" smtClean="0">
              <a:cs typeface="Andalus" panose="02020603050405020304" pitchFamily="18" charset="-78"/>
            </a:endParaRPr>
          </a:p>
          <a:p>
            <a:pPr algn="just"/>
            <a:r>
              <a:rPr lang="fr-FR" altLang="fr-FR" sz="2200" dirty="0" smtClean="0">
                <a:cs typeface="Andalus" panose="02020603050405020304" pitchFamily="18" charset="-78"/>
              </a:rPr>
              <a:t>Accueil de parents d’enfants et d’adolescents : UNAFAM</a:t>
            </a:r>
          </a:p>
          <a:p>
            <a:pPr lvl="2" algn="just">
              <a:buFont typeface="Arial" panose="020B0604020202020204" pitchFamily="34" charset="0"/>
              <a:buChar char="•"/>
            </a:pPr>
            <a:r>
              <a:rPr lang="fr-FR" altLang="fr-FR" sz="2200" dirty="0" smtClean="0">
                <a:cs typeface="Andalus" panose="02020603050405020304" pitchFamily="18" charset="-78"/>
              </a:rPr>
              <a:t>Psychologue écoute-famille</a:t>
            </a:r>
          </a:p>
          <a:p>
            <a:pPr lvl="2" algn="just">
              <a:buFont typeface="Arial" panose="020B0604020202020204" pitchFamily="34" charset="0"/>
              <a:buChar char="•"/>
            </a:pPr>
            <a:r>
              <a:rPr lang="fr-FR" altLang="fr-FR" sz="2200" dirty="0" smtClean="0">
                <a:cs typeface="Andalus" panose="02020603050405020304" pitchFamily="18" charset="-78"/>
              </a:rPr>
              <a:t>Avocat</a:t>
            </a:r>
            <a:endParaRPr lang="fr-FR" altLang="fr-FR" sz="2200" dirty="0">
              <a:cs typeface="Andalus" panose="02020603050405020304" pitchFamily="18" charset="-78"/>
            </a:endParaRPr>
          </a:p>
          <a:p>
            <a:pPr lvl="2" algn="just">
              <a:buFont typeface="Arial" panose="020B0604020202020204" pitchFamily="34" charset="0"/>
              <a:buChar char="•"/>
            </a:pPr>
            <a:r>
              <a:rPr lang="fr-FR" altLang="fr-FR" sz="2200" dirty="0" smtClean="0">
                <a:cs typeface="Andalus" panose="02020603050405020304" pitchFamily="18" charset="-78"/>
              </a:rPr>
              <a:t>Bénévoles spécialistes école</a:t>
            </a:r>
          </a:p>
          <a:p>
            <a:pPr lvl="2" algn="just">
              <a:buFont typeface="Arial" panose="020B0604020202020204" pitchFamily="34" charset="0"/>
              <a:buChar char="•"/>
            </a:pPr>
            <a:r>
              <a:rPr lang="fr-FR" altLang="fr-FR" sz="2200" dirty="0" smtClean="0">
                <a:cs typeface="Andalus" panose="02020603050405020304" pitchFamily="18" charset="-78"/>
              </a:rPr>
              <a:t>Assistante sociale spécialisée</a:t>
            </a:r>
          </a:p>
          <a:p>
            <a:pPr lvl="2" algn="just">
              <a:buFont typeface="Arial" panose="020B0604020202020204" pitchFamily="34" charset="0"/>
              <a:buChar char="•"/>
            </a:pPr>
            <a:r>
              <a:rPr lang="fr-FR" altLang="fr-FR" sz="2200" dirty="0" smtClean="0">
                <a:cs typeface="Andalus" panose="02020603050405020304" pitchFamily="18" charset="-78"/>
              </a:rPr>
              <a:t>Pédopsychiatre</a:t>
            </a:r>
          </a:p>
          <a:p>
            <a:pPr lvl="2" algn="just"/>
            <a:endParaRPr lang="fr-FR" altLang="fr-FR" sz="1400" dirty="0" smtClean="0">
              <a:cs typeface="Andalus" panose="02020603050405020304" pitchFamily="18" charset="-78"/>
            </a:endParaRPr>
          </a:p>
          <a:p>
            <a:pPr algn="just"/>
            <a:r>
              <a:rPr lang="fr-FR" altLang="fr-FR" sz="2200" dirty="0" smtClean="0">
                <a:cs typeface="Andalus" panose="02020603050405020304" pitchFamily="18" charset="-78"/>
              </a:rPr>
              <a:t>Thérapies familiales, entretiens familiaux</a:t>
            </a:r>
          </a:p>
          <a:p>
            <a:pPr marL="0" indent="0" algn="just">
              <a:buNone/>
            </a:pPr>
            <a:endParaRPr lang="fr-FR" altLang="fr-FR" sz="1400" dirty="0">
              <a:cs typeface="Andalus" panose="02020603050405020304" pitchFamily="18" charset="-78"/>
            </a:endParaRPr>
          </a:p>
          <a:p>
            <a:pPr algn="just"/>
            <a:r>
              <a:rPr lang="fr-FR" altLang="fr-FR" sz="2200" dirty="0" smtClean="0">
                <a:cs typeface="Andalus" panose="02020603050405020304" pitchFamily="18" charset="-78"/>
              </a:rPr>
              <a:t>Certains centres de soin et associations proposent des accompagnements de l’entourage (CSAPA, MDA…).</a:t>
            </a:r>
          </a:p>
        </p:txBody>
      </p:sp>
    </p:spTree>
    <p:extLst>
      <p:ext uri="{BB962C8B-B14F-4D97-AF65-F5344CB8AC3E}">
        <p14:creationId xmlns:p14="http://schemas.microsoft.com/office/powerpoint/2010/main" val="26885148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529"/>
            <a:ext cx="8229600" cy="525151"/>
          </a:xfrm>
        </p:spPr>
        <p:txBody>
          <a:bodyPr/>
          <a:lstStyle/>
          <a:p>
            <a:r>
              <a:rPr lang="fr-FR" altLang="fr-FR" b="0" dirty="0">
                <a:solidFill>
                  <a:schemeClr val="bg1"/>
                </a:solidFill>
                <a:latin typeface="Impact" panose="020B0806030902050204" pitchFamily="34" charset="0"/>
                <a:cs typeface="Andalus" panose="02020603050405020304" pitchFamily="18" charset="-78"/>
              </a:rPr>
              <a:t>On demande </a:t>
            </a:r>
            <a:r>
              <a:rPr lang="fr-FR" altLang="fr-FR" b="0" dirty="0" smtClean="0">
                <a:solidFill>
                  <a:schemeClr val="bg1"/>
                </a:solidFill>
                <a:latin typeface="Impact" panose="020B0806030902050204" pitchFamily="34" charset="0"/>
                <a:cs typeface="Andalus" panose="02020603050405020304" pitchFamily="18" charset="-78"/>
              </a:rPr>
              <a:t>quoi ?</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36</a:t>
            </a:fld>
            <a:endParaRPr lang="fr-FR" dirty="0"/>
          </a:p>
        </p:txBody>
      </p:sp>
      <p:sp>
        <p:nvSpPr>
          <p:cNvPr id="7" name="Espace réservé du contenu 2"/>
          <p:cNvSpPr>
            <a:spLocks noGrp="1"/>
          </p:cNvSpPr>
          <p:nvPr>
            <p:ph sz="half" idx="1"/>
          </p:nvPr>
        </p:nvSpPr>
        <p:spPr>
          <a:xfrm>
            <a:off x="419878" y="548681"/>
            <a:ext cx="8400594" cy="5184576"/>
          </a:xfrm>
        </p:spPr>
        <p:txBody>
          <a:bodyPr>
            <a:noAutofit/>
          </a:bodyPr>
          <a:lstStyle/>
          <a:p>
            <a:pPr marL="0" indent="0" algn="just" eaLnBrk="1" hangingPunct="1">
              <a:buNone/>
              <a:defRPr/>
            </a:pPr>
            <a:endParaRPr lang="fr-FR" altLang="fr-FR" sz="2200" dirty="0" smtClean="0">
              <a:cs typeface="Andalus" panose="02020603050405020304" pitchFamily="18" charset="-78"/>
            </a:endParaRPr>
          </a:p>
          <a:p>
            <a:pPr algn="just">
              <a:defRPr/>
            </a:pPr>
            <a:r>
              <a:rPr lang="fr-FR" altLang="fr-FR" sz="2200" dirty="0" smtClean="0">
                <a:cs typeface="Andalus" panose="02020603050405020304" pitchFamily="18" charset="-78"/>
              </a:rPr>
              <a:t>Attentes des familles envers les professionnels qu’ils rencontrent/attentes de l’enfant et de l’adolescent</a:t>
            </a:r>
          </a:p>
          <a:p>
            <a:pPr marL="0" indent="0" algn="just" eaLnBrk="1" hangingPunct="1">
              <a:buFont typeface="Arial" charset="0"/>
              <a:buNone/>
              <a:defRPr/>
            </a:pPr>
            <a:endParaRPr lang="fr-FR" altLang="fr-FR" sz="1400" dirty="0" smtClean="0">
              <a:cs typeface="Andalus" panose="02020603050405020304" pitchFamily="18" charset="-78"/>
            </a:endParaRPr>
          </a:p>
          <a:p>
            <a:pPr algn="just">
              <a:defRPr/>
            </a:pPr>
            <a:r>
              <a:rPr lang="fr-FR" altLang="fr-FR" sz="2200" dirty="0" smtClean="0">
                <a:cs typeface="Andalus" panose="02020603050405020304" pitchFamily="18" charset="-78"/>
              </a:rPr>
              <a:t>Clarifier sa demande, c’est s’adresser au professionnel qui répondra aux attentes parentales et au besoin de prise en charge de l’enfant qui s’envisage le plus souvent de manière pluridisciplinaire.</a:t>
            </a:r>
          </a:p>
          <a:p>
            <a:pPr marL="0" indent="0" algn="just" eaLnBrk="1" hangingPunct="1">
              <a:buFont typeface="Arial" charset="0"/>
              <a:buNone/>
              <a:defRPr/>
            </a:pPr>
            <a:endParaRPr lang="fr-FR" altLang="fr-FR" sz="1400" dirty="0" smtClean="0">
              <a:cs typeface="Andalus" panose="02020603050405020304" pitchFamily="18" charset="-78"/>
            </a:endParaRPr>
          </a:p>
          <a:p>
            <a:pPr algn="just">
              <a:defRPr/>
            </a:pPr>
            <a:r>
              <a:rPr lang="fr-FR" altLang="fr-FR" sz="2200" dirty="0" smtClean="0">
                <a:cs typeface="Andalus" panose="02020603050405020304" pitchFamily="18" charset="-78"/>
              </a:rPr>
              <a:t>Questionner les professionnels chargés de l’accompagnement de leur enfant sur les différents modes de prise en charge et sur le cadre des interventions.</a:t>
            </a:r>
          </a:p>
          <a:p>
            <a:pPr algn="just" eaLnBrk="1" hangingPunct="1">
              <a:buFont typeface="Arial" charset="0"/>
              <a:buChar char="•"/>
              <a:defRPr/>
            </a:pPr>
            <a:endParaRPr lang="fr-FR" altLang="fr-FR" sz="1400" dirty="0" smtClean="0">
              <a:cs typeface="Andalus" panose="02020603050405020304" pitchFamily="18" charset="-78"/>
            </a:endParaRPr>
          </a:p>
          <a:p>
            <a:pPr algn="just">
              <a:defRPr/>
            </a:pPr>
            <a:r>
              <a:rPr lang="fr-FR" altLang="fr-FR" sz="2200" dirty="0" smtClean="0">
                <a:cs typeface="Andalus" panose="02020603050405020304" pitchFamily="18" charset="-78"/>
              </a:rPr>
              <a:t>Prises en charge pluridisciplinaires et </a:t>
            </a:r>
            <a:r>
              <a:rPr lang="fr-FR" altLang="fr-FR" sz="2200" dirty="0" err="1" smtClean="0">
                <a:cs typeface="Andalus" panose="02020603050405020304" pitchFamily="18" charset="-78"/>
              </a:rPr>
              <a:t>inter-services</a:t>
            </a:r>
            <a:r>
              <a:rPr lang="fr-FR" altLang="fr-FR" sz="2200" dirty="0" smtClean="0">
                <a:cs typeface="Andalus" panose="02020603050405020304" pitchFamily="18" charset="-78"/>
              </a:rPr>
              <a:t> : besoins de coordination. Rôle parental et de l’entourage.</a:t>
            </a:r>
          </a:p>
        </p:txBody>
      </p:sp>
    </p:spTree>
    <p:extLst>
      <p:ext uri="{BB962C8B-B14F-4D97-AF65-F5344CB8AC3E}">
        <p14:creationId xmlns:p14="http://schemas.microsoft.com/office/powerpoint/2010/main" val="6407373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8755"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Les prises en charge pluridisciplinaires </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37</a:t>
            </a:fld>
            <a:endParaRPr lang="fr-FR" dirty="0"/>
          </a:p>
        </p:txBody>
      </p:sp>
      <p:sp>
        <p:nvSpPr>
          <p:cNvPr id="7" name="Espace réservé du contenu 2"/>
          <p:cNvSpPr>
            <a:spLocks noGrp="1"/>
          </p:cNvSpPr>
          <p:nvPr>
            <p:ph sz="half" idx="1"/>
          </p:nvPr>
        </p:nvSpPr>
        <p:spPr>
          <a:xfrm>
            <a:off x="457200" y="548680"/>
            <a:ext cx="8229600" cy="5544616"/>
          </a:xfrm>
        </p:spPr>
        <p:txBody>
          <a:bodyPr rtlCol="0">
            <a:noAutofit/>
          </a:bodyPr>
          <a:lstStyle/>
          <a:p>
            <a:pPr algn="just" eaLnBrk="1" fontAlgn="auto" hangingPunct="1">
              <a:spcAft>
                <a:spcPts val="0"/>
              </a:spcAft>
              <a:buFont typeface="Arial" charset="0"/>
              <a:buNone/>
              <a:defRPr/>
            </a:pPr>
            <a:r>
              <a:rPr lang="fr-FR" sz="2200" dirty="0" smtClean="0">
                <a:cs typeface="Andalus" panose="02020603050405020304" pitchFamily="18" charset="-78"/>
              </a:rPr>
              <a:t>Les </a:t>
            </a:r>
            <a:r>
              <a:rPr lang="fr-FR" sz="2200" dirty="0">
                <a:cs typeface="Andalus" panose="02020603050405020304" pitchFamily="18" charset="-78"/>
              </a:rPr>
              <a:t>réponses thérapeutiques </a:t>
            </a:r>
            <a:r>
              <a:rPr lang="fr-FR" sz="2200" dirty="0" smtClean="0">
                <a:cs typeface="Andalus" panose="02020603050405020304" pitchFamily="18" charset="-78"/>
              </a:rPr>
              <a:t>tiennent </a:t>
            </a:r>
            <a:r>
              <a:rPr lang="fr-FR" sz="2200" dirty="0">
                <a:cs typeface="Andalus" panose="02020603050405020304" pitchFamily="18" charset="-78"/>
              </a:rPr>
              <a:t>compte : </a:t>
            </a:r>
            <a:endParaRPr lang="fr-FR" sz="2200" dirty="0" smtClean="0">
              <a:cs typeface="Andalus" panose="02020603050405020304" pitchFamily="18" charset="-78"/>
            </a:endParaRPr>
          </a:p>
          <a:p>
            <a:pPr algn="just" eaLnBrk="1" fontAlgn="auto" hangingPunct="1">
              <a:spcAft>
                <a:spcPts val="0"/>
              </a:spcAft>
              <a:buFont typeface="Arial" charset="0"/>
              <a:buNone/>
              <a:defRPr/>
            </a:pPr>
            <a:endParaRPr lang="fr-FR" sz="1800" dirty="0">
              <a:cs typeface="Andalus" panose="02020603050405020304" pitchFamily="18" charset="-78"/>
            </a:endParaRPr>
          </a:p>
          <a:p>
            <a:pPr algn="just">
              <a:tabLst>
                <a:tab pos="269875" algn="l"/>
              </a:tabLst>
              <a:defRPr/>
            </a:pPr>
            <a:r>
              <a:rPr lang="fr-FR" sz="2200" dirty="0" smtClean="0">
                <a:cs typeface="Andalus" panose="02020603050405020304" pitchFamily="18" charset="-78"/>
              </a:rPr>
              <a:t>Du fonctionnement </a:t>
            </a:r>
            <a:r>
              <a:rPr lang="fr-FR" sz="2200" dirty="0">
                <a:cs typeface="Andalus" panose="02020603050405020304" pitchFamily="18" charset="-78"/>
              </a:rPr>
              <a:t>psychique et des difficultés </a:t>
            </a:r>
            <a:r>
              <a:rPr lang="fr-FR" sz="2200" dirty="0" smtClean="0">
                <a:cs typeface="Andalus" panose="02020603050405020304" pitchFamily="18" charset="-78"/>
              </a:rPr>
              <a:t>relationnelles de l’enfant </a:t>
            </a:r>
            <a:r>
              <a:rPr lang="fr-FR" sz="2200" dirty="0">
                <a:cs typeface="Andalus" panose="02020603050405020304" pitchFamily="18" charset="-78"/>
              </a:rPr>
              <a:t>et </a:t>
            </a:r>
            <a:r>
              <a:rPr lang="fr-FR" sz="2200" dirty="0" smtClean="0">
                <a:cs typeface="Andalus" panose="02020603050405020304" pitchFamily="18" charset="-78"/>
              </a:rPr>
              <a:t>de l’ado</a:t>
            </a:r>
          </a:p>
          <a:p>
            <a:pPr marL="0" indent="0" algn="just" eaLnBrk="1" fontAlgn="auto" hangingPunct="1">
              <a:spcAft>
                <a:spcPts val="0"/>
              </a:spcAft>
              <a:buFont typeface="Wingdings" pitchFamily="2" charset="2"/>
              <a:buChar char="Ø"/>
              <a:defRPr/>
            </a:pPr>
            <a:endParaRPr lang="fr-FR" sz="1400" dirty="0" smtClean="0">
              <a:cs typeface="Andalus" panose="02020603050405020304" pitchFamily="18" charset="-78"/>
            </a:endParaRPr>
          </a:p>
          <a:p>
            <a:pPr algn="just">
              <a:defRPr/>
            </a:pPr>
            <a:r>
              <a:rPr lang="fr-FR" sz="2200" dirty="0" smtClean="0">
                <a:cs typeface="Andalus" panose="02020603050405020304" pitchFamily="18" charset="-78"/>
              </a:rPr>
              <a:t>De </a:t>
            </a:r>
            <a:r>
              <a:rPr lang="fr-FR" sz="2200" dirty="0">
                <a:cs typeface="Andalus" panose="02020603050405020304" pitchFamily="18" charset="-78"/>
              </a:rPr>
              <a:t>son environnement familial et </a:t>
            </a:r>
            <a:r>
              <a:rPr lang="fr-FR" sz="2200" dirty="0" smtClean="0">
                <a:cs typeface="Andalus" panose="02020603050405020304" pitchFamily="18" charset="-78"/>
              </a:rPr>
              <a:t>social</a:t>
            </a:r>
          </a:p>
          <a:p>
            <a:pPr marL="0" indent="0" algn="just" eaLnBrk="1" fontAlgn="auto" hangingPunct="1">
              <a:spcAft>
                <a:spcPts val="0"/>
              </a:spcAft>
              <a:buFont typeface="Wingdings" pitchFamily="2" charset="2"/>
              <a:buChar char="Ø"/>
              <a:defRPr/>
            </a:pPr>
            <a:endParaRPr lang="fr-FR" sz="1400" dirty="0">
              <a:cs typeface="Andalus" panose="02020603050405020304" pitchFamily="18" charset="-78"/>
            </a:endParaRPr>
          </a:p>
          <a:p>
            <a:pPr algn="just">
              <a:defRPr/>
            </a:pPr>
            <a:r>
              <a:rPr lang="fr-FR" sz="2200" dirty="0" smtClean="0">
                <a:cs typeface="Andalus" panose="02020603050405020304" pitchFamily="18" charset="-78"/>
              </a:rPr>
              <a:t>Du </a:t>
            </a:r>
            <a:r>
              <a:rPr lang="fr-FR" sz="2200" dirty="0">
                <a:cs typeface="Andalus" panose="02020603050405020304" pitchFamily="18" charset="-78"/>
              </a:rPr>
              <a:t>retentissement sur les apprentissages </a:t>
            </a:r>
            <a:r>
              <a:rPr lang="fr-FR" sz="2200" dirty="0" smtClean="0">
                <a:cs typeface="Andalus" panose="02020603050405020304" pitchFamily="18" charset="-78"/>
              </a:rPr>
              <a:t>: 		</a:t>
            </a:r>
            <a:endParaRPr lang="fr-FR" sz="2200" dirty="0">
              <a:cs typeface="Andalus" panose="02020603050405020304" pitchFamily="18" charset="-78"/>
            </a:endParaRPr>
          </a:p>
          <a:p>
            <a:pPr marL="541338" indent="-187325" algn="just">
              <a:buFont typeface="Arial" panose="020B0604020202020204" pitchFamily="34" charset="0"/>
              <a:buChar char="•"/>
              <a:defRPr/>
            </a:pPr>
            <a:r>
              <a:rPr lang="fr-FR" sz="2200" dirty="0" smtClean="0">
                <a:cs typeface="Andalus" panose="02020603050405020304" pitchFamily="18" charset="-78"/>
              </a:rPr>
              <a:t>Propositions </a:t>
            </a:r>
            <a:r>
              <a:rPr lang="fr-FR" sz="2200" dirty="0">
                <a:cs typeface="Andalus" panose="02020603050405020304" pitchFamily="18" charset="-78"/>
              </a:rPr>
              <a:t>de </a:t>
            </a:r>
            <a:r>
              <a:rPr lang="fr-FR" sz="2200" dirty="0" smtClean="0">
                <a:cs typeface="Andalus" panose="02020603050405020304" pitchFamily="18" charset="-78"/>
              </a:rPr>
              <a:t>médiation psychopédagogiques</a:t>
            </a:r>
            <a:r>
              <a:rPr lang="fr-FR" sz="2200" dirty="0">
                <a:cs typeface="Andalus" panose="02020603050405020304" pitchFamily="18" charset="-78"/>
              </a:rPr>
              <a:t>, </a:t>
            </a:r>
          </a:p>
          <a:p>
            <a:pPr marL="541338" indent="-187325" algn="just">
              <a:buFont typeface="Arial" panose="020B0604020202020204" pitchFamily="34" charset="0"/>
              <a:buChar char="•"/>
              <a:defRPr/>
            </a:pPr>
            <a:r>
              <a:rPr lang="fr-FR" sz="2200" dirty="0" smtClean="0">
                <a:cs typeface="Andalus" panose="02020603050405020304" pitchFamily="18" charset="-78"/>
              </a:rPr>
              <a:t>Traitement </a:t>
            </a:r>
            <a:r>
              <a:rPr lang="fr-FR" sz="2200" dirty="0">
                <a:cs typeface="Andalus" panose="02020603050405020304" pitchFamily="18" charset="-78"/>
              </a:rPr>
              <a:t>orthophonique </a:t>
            </a:r>
          </a:p>
          <a:p>
            <a:pPr marL="541338" indent="-187325" algn="just">
              <a:buFont typeface="Arial" panose="020B0604020202020204" pitchFamily="34" charset="0"/>
              <a:buChar char="•"/>
              <a:defRPr/>
            </a:pPr>
            <a:r>
              <a:rPr lang="fr-FR" sz="2200" dirty="0" smtClean="0">
                <a:cs typeface="Andalus" panose="02020603050405020304" pitchFamily="18" charset="-78"/>
              </a:rPr>
              <a:t>Remédiation cognitive</a:t>
            </a:r>
          </a:p>
          <a:p>
            <a:pPr marL="0" indent="0" algn="just" eaLnBrk="1" fontAlgn="auto" hangingPunct="1">
              <a:spcAft>
                <a:spcPts val="0"/>
              </a:spcAft>
              <a:buFont typeface="Arial" charset="0"/>
              <a:buNone/>
              <a:defRPr/>
            </a:pPr>
            <a:endParaRPr lang="fr-FR" sz="1400" dirty="0">
              <a:cs typeface="Andalus" panose="02020603050405020304" pitchFamily="18" charset="-78"/>
            </a:endParaRPr>
          </a:p>
          <a:p>
            <a:pPr>
              <a:tabLst>
                <a:tab pos="269875" algn="l"/>
              </a:tabLst>
              <a:defRPr/>
            </a:pPr>
            <a:r>
              <a:rPr lang="fr-FR" sz="2200" dirty="0" smtClean="0">
                <a:cs typeface="Andalus" panose="02020603050405020304" pitchFamily="18" charset="-78"/>
              </a:rPr>
              <a:t>De </a:t>
            </a:r>
            <a:r>
              <a:rPr lang="fr-FR" sz="2200" dirty="0">
                <a:cs typeface="Andalus" panose="02020603050405020304" pitchFamily="18" charset="-78"/>
              </a:rPr>
              <a:t>la demande de soins : une approche groupale autour </a:t>
            </a:r>
            <a:r>
              <a:rPr lang="fr-FR" sz="2200" dirty="0" smtClean="0">
                <a:cs typeface="Andalus" panose="02020603050405020304" pitchFamily="18" charset="-78"/>
              </a:rPr>
              <a:t>de médiation culturelles, pédagogiques</a:t>
            </a:r>
            <a:r>
              <a:rPr lang="fr-FR" sz="2200" dirty="0">
                <a:cs typeface="Andalus" panose="02020603050405020304" pitchFamily="18" charset="-78"/>
              </a:rPr>
              <a:t>, </a:t>
            </a:r>
            <a:r>
              <a:rPr lang="fr-FR" sz="2200" dirty="0" smtClean="0">
                <a:cs typeface="Andalus" panose="02020603050405020304" pitchFamily="18" charset="-78"/>
              </a:rPr>
              <a:t>ou corporelles</a:t>
            </a:r>
            <a:r>
              <a:rPr lang="fr-FR" sz="2200" dirty="0">
                <a:cs typeface="Andalus" panose="02020603050405020304" pitchFamily="18" charset="-78"/>
              </a:rPr>
              <a:t>, peut être </a:t>
            </a:r>
            <a:r>
              <a:rPr lang="fr-FR" sz="2200" dirty="0" smtClean="0">
                <a:cs typeface="Andalus" panose="02020603050405020304" pitchFamily="18" charset="-78"/>
              </a:rPr>
              <a:t>envisagée </a:t>
            </a:r>
            <a:r>
              <a:rPr lang="fr-FR" sz="2200" dirty="0">
                <a:cs typeface="Andalus" panose="02020603050405020304" pitchFamily="18" charset="-78"/>
              </a:rPr>
              <a:t>pour favoriser </a:t>
            </a:r>
            <a:r>
              <a:rPr lang="fr-FR" sz="2200" dirty="0" smtClean="0">
                <a:cs typeface="Andalus" panose="02020603050405020304" pitchFamily="18" charset="-78"/>
              </a:rPr>
              <a:t>l’engagement </a:t>
            </a:r>
            <a:r>
              <a:rPr lang="fr-FR" sz="2200" dirty="0">
                <a:cs typeface="Andalus" panose="02020603050405020304" pitchFamily="18" charset="-78"/>
              </a:rPr>
              <a:t>des jeunes dans un </a:t>
            </a:r>
            <a:r>
              <a:rPr lang="fr-FR" sz="2200" dirty="0" smtClean="0">
                <a:cs typeface="Andalus" panose="02020603050405020304" pitchFamily="18" charset="-78"/>
              </a:rPr>
              <a:t>processus thérapeutique</a:t>
            </a:r>
            <a:r>
              <a:rPr lang="fr-FR" sz="2200" dirty="0">
                <a:cs typeface="Andalus" panose="02020603050405020304" pitchFamily="18" charset="-78"/>
              </a:rPr>
              <a:t>.</a:t>
            </a:r>
          </a:p>
          <a:p>
            <a:pPr marL="0" indent="0" algn="just" eaLnBrk="1" fontAlgn="auto" hangingPunct="1">
              <a:spcAft>
                <a:spcPts val="0"/>
              </a:spcAft>
              <a:buFont typeface="Arial" charset="0"/>
              <a:buNone/>
              <a:defRPr/>
            </a:pPr>
            <a:r>
              <a:rPr lang="fr-FR" sz="2200" dirty="0">
                <a:solidFill>
                  <a:schemeClr val="tx1">
                    <a:lumMod val="50000"/>
                    <a:lumOff val="50000"/>
                  </a:schemeClr>
                </a:solidFill>
                <a:cs typeface="Andalus" panose="02020603050405020304" pitchFamily="18" charset="-78"/>
              </a:rPr>
              <a:t> </a:t>
            </a:r>
          </a:p>
        </p:txBody>
      </p:sp>
    </p:spTree>
    <p:extLst>
      <p:ext uri="{BB962C8B-B14F-4D97-AF65-F5344CB8AC3E}">
        <p14:creationId xmlns:p14="http://schemas.microsoft.com/office/powerpoint/2010/main" val="938675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Approches thérapeutiques multiples</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38</a:t>
            </a:fld>
            <a:endParaRPr lang="fr-FR" dirty="0"/>
          </a:p>
        </p:txBody>
      </p:sp>
      <p:sp>
        <p:nvSpPr>
          <p:cNvPr id="7" name="Espace réservé du contenu 2"/>
          <p:cNvSpPr>
            <a:spLocks noGrp="1"/>
          </p:cNvSpPr>
          <p:nvPr>
            <p:ph sz="half" idx="1"/>
          </p:nvPr>
        </p:nvSpPr>
        <p:spPr>
          <a:xfrm>
            <a:off x="457200" y="692697"/>
            <a:ext cx="8229600" cy="5256584"/>
          </a:xfrm>
        </p:spPr>
        <p:txBody>
          <a:bodyPr>
            <a:normAutofit/>
          </a:bodyPr>
          <a:lstStyle/>
          <a:p>
            <a:pPr>
              <a:defRPr/>
            </a:pPr>
            <a:r>
              <a:rPr lang="fr-FR" sz="2400" dirty="0" smtClean="0">
                <a:cs typeface="Andalus" panose="02020603050405020304" pitchFamily="18" charset="-78"/>
              </a:rPr>
              <a:t>Thérapies </a:t>
            </a:r>
            <a:r>
              <a:rPr lang="fr-FR" sz="2400" dirty="0">
                <a:cs typeface="Andalus" panose="02020603050405020304" pitchFamily="18" charset="-78"/>
              </a:rPr>
              <a:t>comportementales/Psychothérapies d’orientation </a:t>
            </a:r>
            <a:r>
              <a:rPr lang="fr-FR" sz="2400" dirty="0" smtClean="0">
                <a:cs typeface="Andalus" panose="02020603050405020304" pitchFamily="18" charset="-78"/>
              </a:rPr>
              <a:t>psychanalytique, approche humaniste et existentielle, approche systémique et interactionnelle.</a:t>
            </a:r>
          </a:p>
          <a:p>
            <a:pPr eaLnBrk="1" fontAlgn="auto" hangingPunct="1">
              <a:spcAft>
                <a:spcPts val="0"/>
              </a:spcAft>
              <a:buFont typeface="Wingdings" pitchFamily="2" charset="2"/>
              <a:buChar char="Ø"/>
              <a:defRPr/>
            </a:pPr>
            <a:endParaRPr lang="fr-FR" sz="1400" dirty="0">
              <a:cs typeface="Andalus" panose="02020603050405020304" pitchFamily="18" charset="-78"/>
            </a:endParaRPr>
          </a:p>
          <a:p>
            <a:pPr>
              <a:defRPr/>
            </a:pPr>
            <a:r>
              <a:rPr lang="fr-FR" sz="2400" dirty="0" smtClean="0">
                <a:cs typeface="Andalus" panose="02020603050405020304" pitchFamily="18" charset="-78"/>
              </a:rPr>
              <a:t>Accompagnement </a:t>
            </a:r>
            <a:r>
              <a:rPr lang="fr-FR" sz="2400" dirty="0">
                <a:cs typeface="Andalus" panose="02020603050405020304" pitchFamily="18" charset="-78"/>
              </a:rPr>
              <a:t>des familles (psychanalytique, systémique, comportementale</a:t>
            </a:r>
            <a:r>
              <a:rPr lang="fr-FR" sz="2400" dirty="0" smtClean="0">
                <a:cs typeface="Andalus" panose="02020603050405020304" pitchFamily="18" charset="-78"/>
              </a:rPr>
              <a:t>)</a:t>
            </a:r>
          </a:p>
          <a:p>
            <a:pPr eaLnBrk="1" fontAlgn="auto" hangingPunct="1">
              <a:spcAft>
                <a:spcPts val="0"/>
              </a:spcAft>
              <a:buFont typeface="Wingdings" pitchFamily="2" charset="2"/>
              <a:buChar char="Ø"/>
              <a:defRPr/>
            </a:pPr>
            <a:endParaRPr lang="fr-FR" sz="1400" dirty="0">
              <a:cs typeface="Andalus" panose="02020603050405020304" pitchFamily="18" charset="-78"/>
            </a:endParaRPr>
          </a:p>
          <a:p>
            <a:pPr>
              <a:defRPr/>
            </a:pPr>
            <a:r>
              <a:rPr lang="fr-FR" sz="2400" dirty="0" smtClean="0">
                <a:cs typeface="Andalus" panose="02020603050405020304" pitchFamily="18" charset="-78"/>
              </a:rPr>
              <a:t>Traitements médicamenteux</a:t>
            </a:r>
          </a:p>
          <a:p>
            <a:pPr eaLnBrk="1" fontAlgn="auto" hangingPunct="1">
              <a:spcAft>
                <a:spcPts val="0"/>
              </a:spcAft>
              <a:buFont typeface="Wingdings" pitchFamily="2" charset="2"/>
              <a:buChar char="Ø"/>
              <a:defRPr/>
            </a:pPr>
            <a:endParaRPr lang="fr-FR" sz="1400" dirty="0">
              <a:cs typeface="Andalus" panose="02020603050405020304" pitchFamily="18" charset="-78"/>
            </a:endParaRPr>
          </a:p>
          <a:p>
            <a:pPr>
              <a:defRPr/>
            </a:pPr>
            <a:r>
              <a:rPr lang="fr-FR" sz="2400" dirty="0" smtClean="0">
                <a:cs typeface="Andalus" panose="02020603050405020304" pitchFamily="18" charset="-78"/>
              </a:rPr>
              <a:t>Accompagnement </a:t>
            </a:r>
            <a:r>
              <a:rPr lang="fr-FR" sz="2400" dirty="0">
                <a:cs typeface="Andalus" panose="02020603050405020304" pitchFamily="18" charset="-78"/>
              </a:rPr>
              <a:t>socio-éducatif et </a:t>
            </a:r>
            <a:r>
              <a:rPr lang="fr-FR" sz="2400" dirty="0" smtClean="0">
                <a:cs typeface="Andalus" panose="02020603050405020304" pitchFamily="18" charset="-78"/>
              </a:rPr>
              <a:t>judiciaire</a:t>
            </a:r>
          </a:p>
          <a:p>
            <a:pPr>
              <a:defRPr/>
            </a:pPr>
            <a:endParaRPr lang="fr-FR" sz="1600" dirty="0" smtClean="0">
              <a:cs typeface="Andalus" panose="02020603050405020304" pitchFamily="18" charset="-78"/>
            </a:endParaRPr>
          </a:p>
          <a:p>
            <a:pPr>
              <a:defRPr/>
            </a:pPr>
            <a:r>
              <a:rPr lang="fr-FR" sz="2400" dirty="0" smtClean="0">
                <a:cs typeface="Andalus" panose="02020603050405020304" pitchFamily="18" charset="-78"/>
              </a:rPr>
              <a:t>Aménagements scolaires (</a:t>
            </a:r>
            <a:r>
              <a:rPr lang="fr-FR" sz="2400" dirty="0">
                <a:cs typeface="Andalus" panose="02020603050405020304" pitchFamily="18" charset="-78"/>
              </a:rPr>
              <a:t>classes et ateliers </a:t>
            </a:r>
            <a:r>
              <a:rPr lang="fr-FR" sz="2400" dirty="0" smtClean="0">
                <a:cs typeface="Andalus" panose="02020603050405020304" pitchFamily="18" charset="-78"/>
              </a:rPr>
              <a:t>relais) et   orientations scolaires </a:t>
            </a:r>
            <a:r>
              <a:rPr lang="fr-FR" sz="2400" dirty="0">
                <a:cs typeface="Andalus" panose="02020603050405020304" pitchFamily="18" charset="-78"/>
              </a:rPr>
              <a:t>(RASED, structures d’enseignement </a:t>
            </a:r>
            <a:r>
              <a:rPr lang="fr-FR" sz="2400" dirty="0" smtClean="0">
                <a:cs typeface="Andalus" panose="02020603050405020304" pitchFamily="18" charset="-78"/>
              </a:rPr>
              <a:t>spécialisé</a:t>
            </a:r>
            <a:r>
              <a:rPr lang="fr-FR" sz="2400" dirty="0">
                <a:cs typeface="Andalus" panose="02020603050405020304" pitchFamily="18" charset="-78"/>
              </a:rPr>
              <a:t>, SESSAD, </a:t>
            </a:r>
            <a:r>
              <a:rPr lang="fr-FR" sz="2400" dirty="0" smtClean="0">
                <a:cs typeface="Andalus" panose="02020603050405020304" pitchFamily="18" charset="-78"/>
              </a:rPr>
              <a:t>IME</a:t>
            </a:r>
            <a:r>
              <a:rPr lang="fr-FR" sz="2400" dirty="0">
                <a:cs typeface="Andalus" panose="02020603050405020304" pitchFamily="18" charset="-78"/>
              </a:rPr>
              <a:t>, ITEP</a:t>
            </a:r>
            <a:r>
              <a:rPr lang="fr-FR" sz="2400" dirty="0" smtClean="0">
                <a:cs typeface="Andalus" panose="02020603050405020304" pitchFamily="18" charset="-78"/>
              </a:rPr>
              <a:t>…)</a:t>
            </a:r>
            <a:endParaRPr lang="fr-FR" sz="2400" dirty="0">
              <a:cs typeface="Andalus" panose="02020603050405020304" pitchFamily="18" charset="-78"/>
            </a:endParaRPr>
          </a:p>
          <a:p>
            <a:pPr eaLnBrk="1" fontAlgn="auto" hangingPunct="1">
              <a:spcAft>
                <a:spcPts val="0"/>
              </a:spcAft>
              <a:defRPr/>
            </a:pPr>
            <a:endParaRPr lang="fr-FR" sz="2400" dirty="0">
              <a:solidFill>
                <a:schemeClr val="tx1">
                  <a:lumMod val="50000"/>
                  <a:lumOff val="50000"/>
                </a:schemeClr>
              </a:solidFill>
              <a:cs typeface="Andalus" panose="02020603050405020304" pitchFamily="18" charset="-78"/>
            </a:endParaRPr>
          </a:p>
          <a:p>
            <a:pPr>
              <a:buFont typeface="Arial" charset="0"/>
              <a:buNone/>
              <a:defRPr/>
            </a:pPr>
            <a:endParaRPr lang="fr-FR" dirty="0"/>
          </a:p>
        </p:txBody>
      </p:sp>
    </p:spTree>
    <p:extLst>
      <p:ext uri="{BB962C8B-B14F-4D97-AF65-F5344CB8AC3E}">
        <p14:creationId xmlns:p14="http://schemas.microsoft.com/office/powerpoint/2010/main" val="29006088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504"/>
            <a:ext cx="8229600" cy="541176"/>
          </a:xfrm>
        </p:spPr>
        <p:txBody>
          <a:bodyPr anchor="ctr" anchorCtr="0"/>
          <a:lstStyle/>
          <a:p>
            <a:r>
              <a:rPr lang="fr-FR" altLang="fr-FR" b="0" dirty="0">
                <a:solidFill>
                  <a:schemeClr val="bg1"/>
                </a:solidFill>
                <a:latin typeface="Impact" panose="020B0806030902050204" pitchFamily="34" charset="0"/>
                <a:cs typeface="Andalus" panose="02020603050405020304" pitchFamily="18" charset="-78"/>
              </a:rPr>
              <a:t>Conclusion </a:t>
            </a:r>
            <a:r>
              <a:rPr lang="fr-FR" altLang="fr-FR" b="0" dirty="0" smtClean="0">
                <a:solidFill>
                  <a:schemeClr val="bg1"/>
                </a:solidFill>
                <a:latin typeface="Impact" panose="020B0806030902050204" pitchFamily="34" charset="0"/>
                <a:cs typeface="Andalus" panose="02020603050405020304" pitchFamily="18" charset="-78"/>
              </a:rPr>
              <a:t>et EVALUATION de </a:t>
            </a:r>
            <a:r>
              <a:rPr lang="fr-FR" altLang="fr-FR" b="0" dirty="0">
                <a:solidFill>
                  <a:schemeClr val="bg1"/>
                </a:solidFill>
                <a:latin typeface="Impact" panose="020B0806030902050204" pitchFamily="34" charset="0"/>
                <a:cs typeface="Andalus" panose="02020603050405020304" pitchFamily="18" charset="-78"/>
              </a:rPr>
              <a:t>la journée</a:t>
            </a:r>
            <a:endParaRPr lang="fr-FR" b="0" dirty="0">
              <a:solidFill>
                <a:schemeClr val="bg1"/>
              </a:solidFill>
              <a:latin typeface="Impact" panose="020B0806030902050204" pitchFamily="34" charset="0"/>
            </a:endParaRPr>
          </a:p>
        </p:txBody>
      </p:sp>
      <p:sp>
        <p:nvSpPr>
          <p:cNvPr id="6" name="Espace réservé du numéro de diapositive 5"/>
          <p:cNvSpPr>
            <a:spLocks noGrp="1"/>
          </p:cNvSpPr>
          <p:nvPr>
            <p:ph type="sldNum" sz="quarter" idx="12"/>
          </p:nvPr>
        </p:nvSpPr>
        <p:spPr/>
        <p:txBody>
          <a:bodyPr/>
          <a:lstStyle/>
          <a:p>
            <a:fld id="{C8100989-B75F-4602-84D8-19856CD6A586}" type="slidenum">
              <a:rPr lang="fr-FR" smtClean="0"/>
              <a:pPr/>
              <a:t>39</a:t>
            </a:fld>
            <a:endParaRPr lang="fr-FR" dirty="0"/>
          </a:p>
        </p:txBody>
      </p:sp>
      <p:sp>
        <p:nvSpPr>
          <p:cNvPr id="7" name="Espace réservé du contenu 2"/>
          <p:cNvSpPr>
            <a:spLocks noGrp="1"/>
          </p:cNvSpPr>
          <p:nvPr>
            <p:ph sz="half" idx="1"/>
          </p:nvPr>
        </p:nvSpPr>
        <p:spPr>
          <a:xfrm>
            <a:off x="457200" y="764704"/>
            <a:ext cx="8229600" cy="4713387"/>
          </a:xfrm>
        </p:spPr>
        <p:txBody>
          <a:bodyPr>
            <a:normAutofit fontScale="92500"/>
          </a:bodyPr>
          <a:lstStyle/>
          <a:p>
            <a:pPr algn="just">
              <a:tabLst>
                <a:tab pos="269875" algn="l"/>
              </a:tabLst>
              <a:defRPr/>
            </a:pPr>
            <a:r>
              <a:rPr lang="fr-FR" altLang="fr-FR" sz="2200" dirty="0" smtClean="0">
                <a:cs typeface="Andalus" pitchFamily="18" charset="-78"/>
              </a:rPr>
              <a:t>Echanger avec ses pairs, créer du lien avec des personnes partageant des</a:t>
            </a:r>
          </a:p>
          <a:p>
            <a:pPr marL="0" indent="0" algn="just" eaLnBrk="1" hangingPunct="1">
              <a:buNone/>
              <a:tabLst>
                <a:tab pos="269875" algn="l"/>
              </a:tabLst>
              <a:defRPr/>
            </a:pPr>
            <a:r>
              <a:rPr lang="fr-FR" altLang="fr-FR" sz="2200" dirty="0">
                <a:cs typeface="Andalus" pitchFamily="18" charset="-78"/>
              </a:rPr>
              <a:t> </a:t>
            </a:r>
            <a:r>
              <a:rPr lang="fr-FR" altLang="fr-FR" sz="2200" dirty="0" smtClean="0">
                <a:cs typeface="Andalus" pitchFamily="18" charset="-78"/>
              </a:rPr>
              <a:t>   expériences communes.</a:t>
            </a:r>
          </a:p>
          <a:p>
            <a:pPr marL="0" indent="0" algn="just" eaLnBrk="1" hangingPunct="1">
              <a:buFont typeface="Arial" charset="0"/>
              <a:buNone/>
              <a:defRPr/>
            </a:pPr>
            <a:endParaRPr lang="fr-FR" altLang="fr-FR" sz="1400" dirty="0" smtClean="0">
              <a:solidFill>
                <a:schemeClr val="bg1">
                  <a:lumMod val="50000"/>
                </a:schemeClr>
              </a:solidFill>
              <a:cs typeface="Andalus" pitchFamily="18" charset="-78"/>
            </a:endParaRPr>
          </a:p>
          <a:p>
            <a:pPr algn="just">
              <a:defRPr/>
            </a:pPr>
            <a:r>
              <a:rPr lang="fr-FR" altLang="fr-FR" sz="2200" b="1" dirty="0" smtClean="0">
                <a:cs typeface="Andalus" pitchFamily="18" charset="-78"/>
              </a:rPr>
              <a:t>Conclusion </a:t>
            </a:r>
          </a:p>
          <a:p>
            <a:pPr marL="447675" indent="104775" algn="just" eaLnBrk="1" hangingPunct="1">
              <a:buFont typeface="Arial" panose="020B0604020202020204" pitchFamily="34" charset="0"/>
              <a:buChar char="•"/>
              <a:defRPr/>
            </a:pPr>
            <a:r>
              <a:rPr lang="fr-FR" altLang="fr-FR" sz="2200" dirty="0">
                <a:cs typeface="Andalus" pitchFamily="18" charset="-78"/>
              </a:rPr>
              <a:t> </a:t>
            </a:r>
            <a:r>
              <a:rPr lang="fr-FR" altLang="fr-FR" sz="2200" dirty="0" smtClean="0">
                <a:cs typeface="Andalus" pitchFamily="18" charset="-78"/>
              </a:rPr>
              <a:t>Ce que je retiens</a:t>
            </a:r>
          </a:p>
          <a:p>
            <a:pPr marL="447675" indent="104775" algn="just" eaLnBrk="1" hangingPunct="1">
              <a:buFont typeface="Arial" panose="020B0604020202020204" pitchFamily="34" charset="0"/>
              <a:buChar char="•"/>
              <a:defRPr/>
            </a:pPr>
            <a:r>
              <a:rPr lang="fr-FR" altLang="fr-FR" sz="2000" dirty="0" smtClean="0">
                <a:cs typeface="Andalus" pitchFamily="18" charset="-78"/>
              </a:rPr>
              <a:t> </a:t>
            </a:r>
            <a:r>
              <a:rPr lang="fr-FR" altLang="fr-FR" sz="2200" dirty="0" smtClean="0">
                <a:cs typeface="Andalus" pitchFamily="18" charset="-78"/>
              </a:rPr>
              <a:t>Ce que j’ai apprécié</a:t>
            </a:r>
          </a:p>
          <a:p>
            <a:pPr marL="447675" indent="104775" algn="just" eaLnBrk="1" hangingPunct="1">
              <a:buFont typeface="Arial" panose="020B0604020202020204" pitchFamily="34" charset="0"/>
              <a:buChar char="•"/>
              <a:defRPr/>
            </a:pPr>
            <a:r>
              <a:rPr lang="fr-FR" altLang="fr-FR" sz="2000" dirty="0" smtClean="0">
                <a:cs typeface="Andalus" pitchFamily="18" charset="-78"/>
              </a:rPr>
              <a:t> Ce </a:t>
            </a:r>
            <a:r>
              <a:rPr lang="fr-FR" altLang="fr-FR" sz="2200" dirty="0" smtClean="0">
                <a:cs typeface="Andalus" pitchFamily="18" charset="-78"/>
              </a:rPr>
              <a:t>qui m’a manqué</a:t>
            </a:r>
          </a:p>
          <a:p>
            <a:pPr marL="0" indent="0" algn="just" eaLnBrk="1" hangingPunct="1">
              <a:buFont typeface="Arial" charset="0"/>
              <a:buNone/>
              <a:defRPr/>
            </a:pPr>
            <a:endParaRPr lang="fr-FR" altLang="fr-FR" sz="1400" dirty="0" smtClean="0">
              <a:cs typeface="Andalus" pitchFamily="18" charset="-78"/>
            </a:endParaRPr>
          </a:p>
          <a:p>
            <a:pPr algn="just">
              <a:defRPr/>
            </a:pPr>
            <a:r>
              <a:rPr lang="fr-FR" altLang="fr-FR" sz="2200" b="1" dirty="0" smtClean="0">
                <a:cs typeface="Andalus" pitchFamily="18" charset="-78"/>
              </a:rPr>
              <a:t>Evaluation</a:t>
            </a:r>
          </a:p>
          <a:p>
            <a:pPr lvl="1" algn="just">
              <a:buFont typeface="Arial" panose="020B0604020202020204" pitchFamily="34" charset="0"/>
              <a:buChar char="•"/>
              <a:defRPr/>
            </a:pPr>
            <a:r>
              <a:rPr lang="fr-FR" altLang="fr-FR" sz="2200" dirty="0">
                <a:cs typeface="Andalus" pitchFamily="18" charset="-78"/>
              </a:rPr>
              <a:t>Vous recevrez </a:t>
            </a:r>
            <a:r>
              <a:rPr lang="fr-FR" altLang="fr-FR" sz="2200" dirty="0" smtClean="0">
                <a:cs typeface="Andalus" pitchFamily="18" charset="-78"/>
              </a:rPr>
              <a:t>par mail </a:t>
            </a:r>
            <a:r>
              <a:rPr lang="fr-FR" sz="2200" dirty="0"/>
              <a:t>de notre prestataire </a:t>
            </a:r>
            <a:r>
              <a:rPr lang="fr-FR" sz="2200" dirty="0" err="1" smtClean="0"/>
              <a:t>forMetris</a:t>
            </a:r>
            <a:r>
              <a:rPr lang="fr-FR" sz="2200" dirty="0" smtClean="0"/>
              <a:t>, </a:t>
            </a:r>
            <a:r>
              <a:rPr lang="fr-FR" altLang="fr-FR" sz="2200" dirty="0" smtClean="0">
                <a:cs typeface="Andalus" pitchFamily="18" charset="-78"/>
              </a:rPr>
              <a:t>un </a:t>
            </a:r>
            <a:r>
              <a:rPr lang="fr-FR" altLang="fr-FR" sz="2200" dirty="0">
                <a:cs typeface="Andalus" pitchFamily="18" charset="-78"/>
              </a:rPr>
              <a:t>questionnaire </a:t>
            </a:r>
            <a:r>
              <a:rPr lang="fr-FR" altLang="fr-FR" sz="2200" dirty="0" smtClean="0">
                <a:cs typeface="Andalus" pitchFamily="18" charset="-78"/>
              </a:rPr>
              <a:t>d’évaluation, </a:t>
            </a:r>
            <a:r>
              <a:rPr lang="fr-FR" sz="2200" dirty="0" smtClean="0"/>
              <a:t>à </a:t>
            </a:r>
            <a:r>
              <a:rPr lang="fr-FR" sz="2200" dirty="0"/>
              <a:t>chaud (dès la fin de la formation) et à froid (90 jours plus </a:t>
            </a:r>
            <a:r>
              <a:rPr lang="fr-FR" sz="2200" dirty="0" smtClean="0"/>
              <a:t>tard).</a:t>
            </a:r>
            <a:endParaRPr lang="fr-FR" sz="2200" dirty="0" smtClean="0"/>
          </a:p>
          <a:p>
            <a:pPr marL="0" lvl="1" indent="0" algn="just">
              <a:buNone/>
              <a:defRPr/>
            </a:pPr>
            <a:r>
              <a:rPr lang="fr-FR" altLang="fr-FR" sz="2200" dirty="0" smtClean="0">
                <a:cs typeface="Andalus" pitchFamily="18" charset="-78"/>
              </a:rPr>
              <a:t>Nous vous remercions de bien vouloir prendre quelques minutes pour y répondre. Vos retours sont précieux !</a:t>
            </a:r>
          </a:p>
          <a:p>
            <a:pPr marL="0" indent="0" algn="just">
              <a:buNone/>
              <a:defRPr/>
            </a:pPr>
            <a:endParaRPr lang="fr-FR" altLang="fr-FR" sz="2000" dirty="0">
              <a:cs typeface="Andalus" pitchFamily="18" charset="-78"/>
            </a:endParaRPr>
          </a:p>
          <a:p>
            <a:pPr marL="0" indent="0" algn="just" eaLnBrk="1" hangingPunct="1">
              <a:buFont typeface="Arial" charset="0"/>
              <a:buNone/>
              <a:defRPr/>
            </a:pPr>
            <a:endParaRPr lang="fr-FR" altLang="fr-FR" sz="2000" dirty="0" smtClean="0">
              <a:cs typeface="Andalus" pitchFamily="18" charset="-78"/>
            </a:endParaRPr>
          </a:p>
        </p:txBody>
      </p:sp>
    </p:spTree>
    <p:extLst>
      <p:ext uri="{BB962C8B-B14F-4D97-AF65-F5344CB8AC3E}">
        <p14:creationId xmlns:p14="http://schemas.microsoft.com/office/powerpoint/2010/main" val="3589968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C8100989-B75F-4602-84D8-19856CD6A586}" type="slidenum">
              <a:rPr lang="fr-FR" smtClean="0"/>
              <a:pPr/>
              <a:t>4</a:t>
            </a:fld>
            <a:endParaRPr lang="fr-FR" dirty="0"/>
          </a:p>
        </p:txBody>
      </p:sp>
      <p:sp>
        <p:nvSpPr>
          <p:cNvPr id="7" name="Titre 6"/>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Bien vivre ensemble cette journée</a:t>
            </a:r>
            <a:endParaRPr lang="fr-FR" b="0" dirty="0">
              <a:solidFill>
                <a:schemeClr val="bg1"/>
              </a:solidFill>
              <a:latin typeface="Impact" panose="020B0806030902050204" pitchFamily="34" charset="0"/>
            </a:endParaRPr>
          </a:p>
        </p:txBody>
      </p:sp>
      <p:sp>
        <p:nvSpPr>
          <p:cNvPr id="8" name="Espace réservé du contenu 2"/>
          <p:cNvSpPr>
            <a:spLocks noGrp="1"/>
          </p:cNvSpPr>
          <p:nvPr>
            <p:ph sz="half" idx="2"/>
          </p:nvPr>
        </p:nvSpPr>
        <p:spPr>
          <a:xfrm>
            <a:off x="452129" y="908721"/>
            <a:ext cx="8229600" cy="3816424"/>
          </a:xfrm>
        </p:spPr>
        <p:txBody>
          <a:bodyPr rtlCol="0">
            <a:normAutofit/>
          </a:bodyPr>
          <a:lstStyle/>
          <a:p>
            <a:pPr>
              <a:defRPr/>
            </a:pPr>
            <a:r>
              <a:rPr lang="fr-FR" dirty="0" smtClean="0">
                <a:cs typeface="Andalus" panose="02020603050405020304" pitchFamily="18" charset="-78"/>
              </a:rPr>
              <a:t>Participation active et bienveillante</a:t>
            </a:r>
          </a:p>
          <a:p>
            <a:pPr marL="0" indent="0" eaLnBrk="1" fontAlgn="auto" hangingPunct="1">
              <a:spcAft>
                <a:spcPts val="0"/>
              </a:spcAft>
              <a:buFont typeface="Arial" panose="020B0604020202020204" pitchFamily="34" charset="0"/>
              <a:buNone/>
              <a:defRPr/>
            </a:pPr>
            <a:endParaRPr lang="fr-FR" sz="1600" dirty="0" smtClean="0">
              <a:cs typeface="Andalus" panose="02020603050405020304" pitchFamily="18" charset="-78"/>
            </a:endParaRPr>
          </a:p>
          <a:p>
            <a:pPr>
              <a:defRPr/>
            </a:pPr>
            <a:r>
              <a:rPr lang="fr-FR" dirty="0" smtClean="0">
                <a:cs typeface="Andalus" panose="02020603050405020304" pitchFamily="18" charset="-78"/>
              </a:rPr>
              <a:t>Discrétion</a:t>
            </a:r>
          </a:p>
          <a:p>
            <a:pPr marL="0" indent="0" eaLnBrk="1" fontAlgn="auto" hangingPunct="1">
              <a:spcAft>
                <a:spcPts val="0"/>
              </a:spcAft>
              <a:buFont typeface="Arial" panose="020B0604020202020204" pitchFamily="34" charset="0"/>
              <a:buNone/>
              <a:defRPr/>
            </a:pPr>
            <a:endParaRPr lang="fr-FR" sz="1600" dirty="0" smtClean="0">
              <a:cs typeface="Andalus" panose="02020603050405020304" pitchFamily="18" charset="-78"/>
            </a:endParaRPr>
          </a:p>
          <a:p>
            <a:pPr>
              <a:defRPr/>
            </a:pPr>
            <a:r>
              <a:rPr lang="fr-FR" dirty="0" smtClean="0">
                <a:cs typeface="Andalus" panose="02020603050405020304" pitchFamily="18" charset="-78"/>
              </a:rPr>
              <a:t>Eviter les jugements de valeur</a:t>
            </a:r>
          </a:p>
          <a:p>
            <a:pPr marL="0" indent="0" eaLnBrk="1" fontAlgn="auto" hangingPunct="1">
              <a:spcAft>
                <a:spcPts val="0"/>
              </a:spcAft>
              <a:buFont typeface="Arial" panose="020B0604020202020204" pitchFamily="34" charset="0"/>
              <a:buNone/>
              <a:defRPr/>
            </a:pPr>
            <a:endParaRPr lang="fr-FR" sz="1600" dirty="0" smtClean="0">
              <a:cs typeface="Andalus" panose="02020603050405020304" pitchFamily="18" charset="-78"/>
            </a:endParaRPr>
          </a:p>
          <a:p>
            <a:pPr>
              <a:defRPr/>
            </a:pPr>
            <a:r>
              <a:rPr lang="fr-FR" dirty="0" smtClean="0">
                <a:cs typeface="Andalus" panose="02020603050405020304" pitchFamily="18" charset="-78"/>
              </a:rPr>
              <a:t>Eteindre les </a:t>
            </a:r>
            <a:r>
              <a:rPr lang="fr-FR" dirty="0" smtClean="0">
                <a:cs typeface="Andalus" panose="02020603050405020304" pitchFamily="18" charset="-78"/>
              </a:rPr>
              <a:t>portables</a:t>
            </a:r>
            <a:endParaRPr lang="fr-FR" dirty="0">
              <a:cs typeface="Andalus" panose="02020603050405020304" pitchFamily="18" charset="-78"/>
            </a:endParaRPr>
          </a:p>
        </p:txBody>
      </p:sp>
    </p:spTree>
    <p:extLst>
      <p:ext uri="{BB962C8B-B14F-4D97-AF65-F5344CB8AC3E}">
        <p14:creationId xmlns:p14="http://schemas.microsoft.com/office/powerpoint/2010/main" val="215257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C8100989-B75F-4602-84D8-19856CD6A586}" type="slidenum">
              <a:rPr lang="fr-FR" smtClean="0"/>
              <a:pPr/>
              <a:t>5</a:t>
            </a:fld>
            <a:endParaRPr lang="fr-FR" dirty="0"/>
          </a:p>
        </p:txBody>
      </p:sp>
      <p:sp>
        <p:nvSpPr>
          <p:cNvPr id="7" name="Titre 6"/>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Chacun se présente…</a:t>
            </a:r>
            <a:endParaRPr lang="fr-FR" b="0" dirty="0">
              <a:solidFill>
                <a:schemeClr val="bg1"/>
              </a:solidFill>
              <a:latin typeface="Impact" panose="020B0806030902050204" pitchFamily="34" charset="0"/>
            </a:endParaRPr>
          </a:p>
        </p:txBody>
      </p:sp>
      <p:sp>
        <p:nvSpPr>
          <p:cNvPr id="9" name="Espace réservé du contenu 2"/>
          <p:cNvSpPr>
            <a:spLocks noGrp="1"/>
          </p:cNvSpPr>
          <p:nvPr>
            <p:ph sz="half" idx="2"/>
          </p:nvPr>
        </p:nvSpPr>
        <p:spPr>
          <a:xfrm>
            <a:off x="457200" y="980728"/>
            <a:ext cx="8229600" cy="4497363"/>
          </a:xfrm>
        </p:spPr>
        <p:txBody>
          <a:bodyPr rtlCol="0">
            <a:normAutofit/>
          </a:bodyPr>
          <a:lstStyle/>
          <a:p>
            <a:pPr eaLnBrk="1" fontAlgn="auto" hangingPunct="1">
              <a:spcAft>
                <a:spcPts val="0"/>
              </a:spcAft>
              <a:defRPr/>
            </a:pPr>
            <a:r>
              <a:rPr lang="fr-FR" dirty="0" smtClean="0">
                <a:cs typeface="Andalus" panose="02020603050405020304" pitchFamily="18" charset="-78"/>
              </a:rPr>
              <a:t>Nom, prénom…</a:t>
            </a:r>
          </a:p>
          <a:p>
            <a:pPr marL="0" indent="0" eaLnBrk="1" fontAlgn="auto" hangingPunct="1">
              <a:spcAft>
                <a:spcPts val="0"/>
              </a:spcAft>
              <a:buFont typeface="Arial" panose="020B0604020202020204" pitchFamily="34" charset="0"/>
              <a:buNone/>
              <a:defRPr/>
            </a:pPr>
            <a:endParaRPr lang="fr-FR" dirty="0" smtClean="0">
              <a:cs typeface="Andalus" panose="02020603050405020304" pitchFamily="18" charset="-78"/>
            </a:endParaRPr>
          </a:p>
          <a:p>
            <a:pPr eaLnBrk="1" fontAlgn="auto" hangingPunct="1">
              <a:spcAft>
                <a:spcPts val="0"/>
              </a:spcAft>
              <a:defRPr/>
            </a:pPr>
            <a:r>
              <a:rPr lang="fr-FR" dirty="0" smtClean="0">
                <a:cs typeface="Andalus" panose="02020603050405020304" pitchFamily="18" charset="-78"/>
              </a:rPr>
              <a:t>Lien de parenté…</a:t>
            </a:r>
          </a:p>
          <a:p>
            <a:pPr marL="0" indent="0" eaLnBrk="1" fontAlgn="auto" hangingPunct="1">
              <a:spcAft>
                <a:spcPts val="0"/>
              </a:spcAft>
              <a:buFont typeface="Arial" panose="020B0604020202020204" pitchFamily="34" charset="0"/>
              <a:buNone/>
              <a:defRPr/>
            </a:pPr>
            <a:endParaRPr lang="fr-FR" dirty="0" smtClean="0">
              <a:cs typeface="Andalus" panose="02020603050405020304" pitchFamily="18" charset="-78"/>
            </a:endParaRPr>
          </a:p>
          <a:p>
            <a:pPr eaLnBrk="1" fontAlgn="auto" hangingPunct="1">
              <a:spcAft>
                <a:spcPts val="0"/>
              </a:spcAft>
              <a:defRPr/>
            </a:pPr>
            <a:r>
              <a:rPr lang="fr-FR" dirty="0" smtClean="0">
                <a:cs typeface="Andalus" panose="02020603050405020304" pitchFamily="18" charset="-78"/>
              </a:rPr>
              <a:t>Mes attentes concernant cette journée…</a:t>
            </a:r>
            <a:endParaRPr lang="fr-FR" dirty="0">
              <a:cs typeface="Andalus" panose="02020603050405020304" pitchFamily="18" charset="-78"/>
            </a:endParaRPr>
          </a:p>
        </p:txBody>
      </p:sp>
    </p:spTree>
    <p:extLst>
      <p:ext uri="{BB962C8B-B14F-4D97-AF65-F5344CB8AC3E}">
        <p14:creationId xmlns:p14="http://schemas.microsoft.com/office/powerpoint/2010/main" val="3167148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C8100989-B75F-4602-84D8-19856CD6A586}" type="slidenum">
              <a:rPr lang="fr-FR" smtClean="0"/>
              <a:pPr/>
              <a:t>6</a:t>
            </a:fld>
            <a:endParaRPr lang="fr-FR" dirty="0"/>
          </a:p>
        </p:txBody>
      </p:sp>
      <p:sp>
        <p:nvSpPr>
          <p:cNvPr id="7" name="Titre 1"/>
          <p:cNvSpPr>
            <a:spLocks noGrp="1"/>
          </p:cNvSpPr>
          <p:nvPr>
            <p:ph type="title"/>
          </p:nvPr>
        </p:nvSpPr>
        <p:spPr>
          <a:xfrm>
            <a:off x="457200" y="1916832"/>
            <a:ext cx="8229600" cy="2160240"/>
          </a:xfrm>
        </p:spPr>
        <p:txBody>
          <a:bodyPr>
            <a:noAutofit/>
          </a:bodyPr>
          <a:lstStyle/>
          <a:p>
            <a:pPr algn="ctr"/>
            <a:r>
              <a:rPr lang="fr-FR" altLang="fr-FR" sz="3600" b="0" dirty="0">
                <a:latin typeface="Impact" panose="020B0806030902050204" pitchFamily="34" charset="0"/>
                <a:cs typeface="Andalus" panose="02020603050405020304" pitchFamily="18" charset="-78"/>
              </a:rPr>
              <a:t>Mieux connaître </a:t>
            </a:r>
            <a:br>
              <a:rPr lang="fr-FR" altLang="fr-FR" sz="3600" b="0" dirty="0">
                <a:latin typeface="Impact" panose="020B0806030902050204" pitchFamily="34" charset="0"/>
                <a:cs typeface="Andalus" panose="02020603050405020304" pitchFamily="18" charset="-78"/>
              </a:rPr>
            </a:br>
            <a:r>
              <a:rPr lang="fr-FR" altLang="fr-FR" sz="3600" b="0" dirty="0">
                <a:latin typeface="Impact" panose="020B0806030902050204" pitchFamily="34" charset="0"/>
                <a:cs typeface="Andalus" panose="02020603050405020304" pitchFamily="18" charset="-78"/>
              </a:rPr>
              <a:t>le développement psychique </a:t>
            </a:r>
            <a:br>
              <a:rPr lang="fr-FR" altLang="fr-FR" sz="3600" b="0" dirty="0">
                <a:latin typeface="Impact" panose="020B0806030902050204" pitchFamily="34" charset="0"/>
                <a:cs typeface="Andalus" panose="02020603050405020304" pitchFamily="18" charset="-78"/>
              </a:rPr>
            </a:br>
            <a:r>
              <a:rPr lang="fr-FR" altLang="fr-FR" sz="3600" b="0" dirty="0">
                <a:latin typeface="Impact" panose="020B0806030902050204" pitchFamily="34" charset="0"/>
                <a:cs typeface="Andalus" panose="02020603050405020304" pitchFamily="18" charset="-78"/>
              </a:rPr>
              <a:t>de l’enfant et de l’adolescent</a:t>
            </a:r>
            <a:br>
              <a:rPr lang="fr-FR" altLang="fr-FR" sz="3600" b="0" dirty="0">
                <a:latin typeface="Impact" panose="020B0806030902050204" pitchFamily="34" charset="0"/>
                <a:cs typeface="Andalus" panose="02020603050405020304" pitchFamily="18" charset="-78"/>
              </a:rPr>
            </a:br>
            <a:endParaRPr lang="fr-FR" sz="3600" b="0" dirty="0">
              <a:latin typeface="Impact" panose="020B0806030902050204" pitchFamily="34" charset="0"/>
            </a:endParaRPr>
          </a:p>
        </p:txBody>
      </p:sp>
    </p:spTree>
    <p:extLst>
      <p:ext uri="{BB962C8B-B14F-4D97-AF65-F5344CB8AC3E}">
        <p14:creationId xmlns:p14="http://schemas.microsoft.com/office/powerpoint/2010/main" val="868422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C8100989-B75F-4602-84D8-19856CD6A586}" type="slidenum">
              <a:rPr lang="fr-FR" smtClean="0"/>
              <a:pPr/>
              <a:t>7</a:t>
            </a:fld>
            <a:endParaRPr lang="fr-FR" dirty="0"/>
          </a:p>
        </p:txBody>
      </p:sp>
      <p:sp>
        <p:nvSpPr>
          <p:cNvPr id="2" name="Titre 1"/>
          <p:cNvSpPr>
            <a:spLocks noGrp="1"/>
          </p:cNvSpPr>
          <p:nvPr>
            <p:ph type="title"/>
          </p:nvPr>
        </p:nvSpPr>
        <p:spPr>
          <a:xfrm>
            <a:off x="457200" y="0"/>
            <a:ext cx="8229600" cy="548680"/>
          </a:xfrm>
        </p:spPr>
        <p:txBody>
          <a:bodyPr/>
          <a:lstStyle/>
          <a:p>
            <a:r>
              <a:rPr lang="fr-FR" altLang="fr-FR" b="0" dirty="0">
                <a:solidFill>
                  <a:schemeClr val="bg1"/>
                </a:solidFill>
                <a:latin typeface="Impact" panose="020B0806030902050204" pitchFamily="34" charset="0"/>
                <a:cs typeface="Andalus" panose="02020603050405020304" pitchFamily="18" charset="-78"/>
              </a:rPr>
              <a:t>Le développement global de l’enfant</a:t>
            </a:r>
            <a:endParaRPr lang="fr-FR" b="0" dirty="0">
              <a:latin typeface="Impact" panose="020B0806030902050204" pitchFamily="34" charset="0"/>
            </a:endParaRPr>
          </a:p>
        </p:txBody>
      </p:sp>
      <p:sp>
        <p:nvSpPr>
          <p:cNvPr id="8" name="Ellipse 7"/>
          <p:cNvSpPr/>
          <p:nvPr/>
        </p:nvSpPr>
        <p:spPr>
          <a:xfrm>
            <a:off x="107504" y="610658"/>
            <a:ext cx="3267078" cy="3089274"/>
          </a:xfrm>
          <a:prstGeom prst="ellipse">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9" name="Espace réservé du contenu 8"/>
          <p:cNvSpPr txBox="1">
            <a:spLocks noGrp="1" noChangeArrowheads="1"/>
          </p:cNvSpPr>
          <p:nvPr>
            <p:ph idx="1"/>
          </p:nvPr>
        </p:nvSpPr>
        <p:spPr bwMode="auto">
          <a:xfrm>
            <a:off x="368796" y="908720"/>
            <a:ext cx="2744494"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latin typeface="+mn-lt"/>
                <a:cs typeface="Andalus" panose="02020603050405020304" pitchFamily="18" charset="-78"/>
              </a:rPr>
              <a:t>Développement</a:t>
            </a:r>
          </a:p>
          <a:p>
            <a:pPr algn="ctr" eaLnBrk="1" hangingPunct="1">
              <a:spcBef>
                <a:spcPct val="0"/>
              </a:spcBef>
              <a:buFontTx/>
              <a:buNone/>
            </a:pPr>
            <a:r>
              <a:rPr lang="fr-FR" altLang="fr-FR" sz="2400" b="1" dirty="0">
                <a:latin typeface="+mn-lt"/>
                <a:cs typeface="Andalus" panose="02020603050405020304" pitchFamily="18" charset="-78"/>
              </a:rPr>
              <a:t>physique et moteur</a:t>
            </a:r>
          </a:p>
          <a:p>
            <a:pPr algn="ctr" eaLnBrk="1" hangingPunct="1">
              <a:spcBef>
                <a:spcPct val="0"/>
              </a:spcBef>
              <a:buFontTx/>
              <a:buNone/>
            </a:pPr>
            <a:r>
              <a:rPr lang="fr-FR" altLang="fr-FR" sz="2400" dirty="0">
                <a:latin typeface="+mn-lt"/>
                <a:cs typeface="Andalus" panose="02020603050405020304" pitchFamily="18" charset="-78"/>
              </a:rPr>
              <a:t>Développement </a:t>
            </a:r>
            <a:endParaRPr lang="fr-FR" altLang="fr-FR" sz="2400" dirty="0" smtClean="0">
              <a:latin typeface="+mn-lt"/>
              <a:cs typeface="Andalus" panose="02020603050405020304" pitchFamily="18" charset="-78"/>
            </a:endParaRPr>
          </a:p>
          <a:p>
            <a:pPr algn="ctr" eaLnBrk="1" hangingPunct="1">
              <a:spcBef>
                <a:spcPct val="0"/>
              </a:spcBef>
              <a:buFontTx/>
              <a:buNone/>
            </a:pPr>
            <a:r>
              <a:rPr lang="fr-FR" altLang="fr-FR" sz="2400" dirty="0" smtClean="0">
                <a:latin typeface="+mn-lt"/>
                <a:cs typeface="Andalus" panose="02020603050405020304" pitchFamily="18" charset="-78"/>
              </a:rPr>
              <a:t>des sens </a:t>
            </a:r>
          </a:p>
          <a:p>
            <a:pPr algn="ctr" eaLnBrk="1" hangingPunct="1">
              <a:spcBef>
                <a:spcPct val="0"/>
              </a:spcBef>
              <a:buFontTx/>
              <a:buNone/>
            </a:pPr>
            <a:r>
              <a:rPr lang="fr-FR" altLang="fr-FR" sz="2400" dirty="0" smtClean="0">
                <a:latin typeface="+mn-lt"/>
                <a:cs typeface="Andalus" panose="02020603050405020304" pitchFamily="18" charset="-78"/>
              </a:rPr>
              <a:t>et développement</a:t>
            </a:r>
          </a:p>
          <a:p>
            <a:pPr algn="ctr" eaLnBrk="1" hangingPunct="1">
              <a:spcBef>
                <a:spcPct val="0"/>
              </a:spcBef>
              <a:buFontTx/>
              <a:buNone/>
            </a:pPr>
            <a:r>
              <a:rPr lang="fr-FR" altLang="fr-FR" sz="2400" dirty="0" smtClean="0">
                <a:latin typeface="+mn-lt"/>
                <a:cs typeface="Andalus" panose="02020603050405020304" pitchFamily="18" charset="-78"/>
              </a:rPr>
              <a:t>global de l’enfant</a:t>
            </a:r>
            <a:endParaRPr lang="fr-FR" altLang="fr-FR" sz="2400" dirty="0">
              <a:latin typeface="+mn-lt"/>
              <a:cs typeface="Andalus" panose="02020603050405020304" pitchFamily="18" charset="-78"/>
            </a:endParaRPr>
          </a:p>
          <a:p>
            <a:pPr algn="ctr" eaLnBrk="1" hangingPunct="1">
              <a:spcBef>
                <a:spcPct val="0"/>
              </a:spcBef>
              <a:buFontTx/>
              <a:buNone/>
            </a:pPr>
            <a:endParaRPr lang="fr-FR" altLang="fr-FR" sz="2400" dirty="0">
              <a:latin typeface="+mn-lt"/>
              <a:cs typeface="Andalus" panose="02020603050405020304" pitchFamily="18" charset="-78"/>
            </a:endParaRPr>
          </a:p>
          <a:p>
            <a:pPr algn="ctr" eaLnBrk="1" hangingPunct="1">
              <a:spcBef>
                <a:spcPct val="0"/>
              </a:spcBef>
              <a:buFontTx/>
              <a:buNone/>
            </a:pPr>
            <a:endParaRPr lang="fr-FR" altLang="fr-FR" sz="2400" dirty="0">
              <a:latin typeface="+mn-lt"/>
              <a:cs typeface="Andalus" panose="02020603050405020304" pitchFamily="18" charset="-78"/>
            </a:endParaRPr>
          </a:p>
        </p:txBody>
      </p:sp>
      <p:sp>
        <p:nvSpPr>
          <p:cNvPr id="10" name="Ellipse 9"/>
          <p:cNvSpPr/>
          <p:nvPr/>
        </p:nvSpPr>
        <p:spPr>
          <a:xfrm>
            <a:off x="3117152" y="610658"/>
            <a:ext cx="3001923" cy="3089275"/>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11" name="ZoneTexte 9"/>
          <p:cNvSpPr txBox="1">
            <a:spLocks noChangeArrowheads="1"/>
          </p:cNvSpPr>
          <p:nvPr/>
        </p:nvSpPr>
        <p:spPr bwMode="auto">
          <a:xfrm>
            <a:off x="3283241" y="925283"/>
            <a:ext cx="254702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fr-FR" altLang="fr-FR" sz="2400" b="1" dirty="0">
              <a:latin typeface="+mn-lt"/>
              <a:cs typeface="Andalus" panose="02020603050405020304" pitchFamily="18" charset="-78"/>
            </a:endParaRPr>
          </a:p>
          <a:p>
            <a:pPr algn="ctr" eaLnBrk="1" hangingPunct="1">
              <a:spcBef>
                <a:spcPct val="0"/>
              </a:spcBef>
              <a:buFontTx/>
              <a:buNone/>
            </a:pPr>
            <a:r>
              <a:rPr lang="fr-FR" altLang="fr-FR" sz="2400" b="1" dirty="0">
                <a:latin typeface="+mn-lt"/>
                <a:cs typeface="Andalus" panose="02020603050405020304" pitchFamily="18" charset="-78"/>
              </a:rPr>
              <a:t>Développement  psycho-affectif</a:t>
            </a:r>
          </a:p>
          <a:p>
            <a:pPr algn="ctr" eaLnBrk="1" hangingPunct="1">
              <a:spcBef>
                <a:spcPct val="0"/>
              </a:spcBef>
              <a:buFontTx/>
              <a:buNone/>
            </a:pPr>
            <a:r>
              <a:rPr lang="fr-FR" altLang="fr-FR" sz="2400" dirty="0">
                <a:latin typeface="+mn-lt"/>
                <a:cs typeface="Andalus" panose="02020603050405020304" pitchFamily="18" charset="-78"/>
              </a:rPr>
              <a:t>Construction de la personnalité</a:t>
            </a:r>
          </a:p>
          <a:p>
            <a:pPr algn="ctr" eaLnBrk="1" hangingPunct="1">
              <a:spcBef>
                <a:spcPct val="0"/>
              </a:spcBef>
              <a:buFontTx/>
              <a:buNone/>
            </a:pPr>
            <a:endParaRPr lang="fr-FR" altLang="fr-FR" sz="2400" b="1" dirty="0">
              <a:latin typeface="+mn-lt"/>
              <a:cs typeface="Andalus" panose="02020603050405020304" pitchFamily="18" charset="-78"/>
            </a:endParaRPr>
          </a:p>
        </p:txBody>
      </p:sp>
      <p:sp>
        <p:nvSpPr>
          <p:cNvPr id="12" name="Ellipse 11"/>
          <p:cNvSpPr/>
          <p:nvPr/>
        </p:nvSpPr>
        <p:spPr>
          <a:xfrm>
            <a:off x="5660310" y="611964"/>
            <a:ext cx="3239914" cy="3089275"/>
          </a:xfrm>
          <a:prstGeom prst="ellips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13" name="ZoneTexte 10"/>
          <p:cNvSpPr txBox="1">
            <a:spLocks noChangeArrowheads="1"/>
          </p:cNvSpPr>
          <p:nvPr/>
        </p:nvSpPr>
        <p:spPr bwMode="auto">
          <a:xfrm>
            <a:off x="5855123" y="1339196"/>
            <a:ext cx="28575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latin typeface="+mn-lt"/>
                <a:cs typeface="Andalus" panose="02020603050405020304" pitchFamily="18" charset="-78"/>
              </a:rPr>
              <a:t>Développement social</a:t>
            </a:r>
          </a:p>
          <a:p>
            <a:pPr algn="ctr" eaLnBrk="1" hangingPunct="1">
              <a:spcBef>
                <a:spcPct val="0"/>
              </a:spcBef>
              <a:buFontTx/>
              <a:buNone/>
            </a:pPr>
            <a:r>
              <a:rPr lang="fr-FR" altLang="fr-FR" sz="2400" dirty="0">
                <a:latin typeface="+mn-lt"/>
                <a:cs typeface="Andalus" panose="02020603050405020304" pitchFamily="18" charset="-78"/>
              </a:rPr>
              <a:t>Construire des relations avec les autres </a:t>
            </a:r>
          </a:p>
        </p:txBody>
      </p:sp>
      <p:sp>
        <p:nvSpPr>
          <p:cNvPr id="14" name="Ellipse 13"/>
          <p:cNvSpPr/>
          <p:nvPr/>
        </p:nvSpPr>
        <p:spPr>
          <a:xfrm>
            <a:off x="1398790" y="3193200"/>
            <a:ext cx="3429000" cy="2998787"/>
          </a:xfrm>
          <a:prstGeom prst="ellipse">
            <a:avLst/>
          </a:prstGeom>
          <a:solidFill>
            <a:srgbClr val="CC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15" name="ZoneTexte 11"/>
          <p:cNvSpPr txBox="1">
            <a:spLocks noChangeArrowheads="1"/>
          </p:cNvSpPr>
          <p:nvPr/>
        </p:nvSpPr>
        <p:spPr bwMode="auto">
          <a:xfrm>
            <a:off x="1571625" y="3849454"/>
            <a:ext cx="300037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latin typeface="+mn-lt"/>
                <a:cs typeface="Andalus" panose="02020603050405020304" pitchFamily="18" charset="-78"/>
              </a:rPr>
              <a:t>Développement cognitif</a:t>
            </a:r>
          </a:p>
          <a:p>
            <a:pPr algn="ctr" eaLnBrk="1" hangingPunct="1">
              <a:spcBef>
                <a:spcPct val="0"/>
              </a:spcBef>
              <a:buFontTx/>
              <a:buNone/>
            </a:pPr>
            <a:r>
              <a:rPr lang="fr-FR" altLang="fr-FR" sz="2400" dirty="0">
                <a:latin typeface="+mn-lt"/>
                <a:cs typeface="Andalus" panose="02020603050405020304" pitchFamily="18" charset="-78"/>
              </a:rPr>
              <a:t>Les mécanismes d’apprentissage</a:t>
            </a:r>
          </a:p>
        </p:txBody>
      </p:sp>
      <p:sp>
        <p:nvSpPr>
          <p:cNvPr id="16" name="Ellipse 15"/>
          <p:cNvSpPr/>
          <p:nvPr/>
        </p:nvSpPr>
        <p:spPr>
          <a:xfrm>
            <a:off x="4404576" y="3225513"/>
            <a:ext cx="3535708" cy="2953274"/>
          </a:xfrm>
          <a:prstGeom prst="ellipse">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p>
        </p:txBody>
      </p:sp>
      <p:sp>
        <p:nvSpPr>
          <p:cNvPr id="17" name="ZoneTexte 12"/>
          <p:cNvSpPr txBox="1">
            <a:spLocks noChangeArrowheads="1"/>
          </p:cNvSpPr>
          <p:nvPr/>
        </p:nvSpPr>
        <p:spPr bwMode="auto">
          <a:xfrm>
            <a:off x="4679212" y="3875254"/>
            <a:ext cx="287972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latin typeface="+mn-lt"/>
                <a:cs typeface="Andalus" panose="02020603050405020304" pitchFamily="18" charset="-78"/>
              </a:rPr>
              <a:t>Développement du langage</a:t>
            </a:r>
          </a:p>
          <a:p>
            <a:pPr algn="ctr" eaLnBrk="1" hangingPunct="1">
              <a:spcBef>
                <a:spcPct val="0"/>
              </a:spcBef>
              <a:buFontTx/>
              <a:buNone/>
            </a:pPr>
            <a:r>
              <a:rPr lang="fr-FR" altLang="fr-FR" sz="2400" dirty="0">
                <a:latin typeface="+mn-lt"/>
                <a:cs typeface="Andalus" panose="02020603050405020304" pitchFamily="18" charset="-78"/>
              </a:rPr>
              <a:t>Langage et représentation symbolique</a:t>
            </a:r>
          </a:p>
        </p:txBody>
      </p:sp>
    </p:spTree>
    <p:extLst>
      <p:ext uri="{BB962C8B-B14F-4D97-AF65-F5344CB8AC3E}">
        <p14:creationId xmlns:p14="http://schemas.microsoft.com/office/powerpoint/2010/main" val="495541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5861" y="-406"/>
            <a:ext cx="8229600" cy="549086"/>
          </a:xfrm>
        </p:spPr>
        <p:txBody>
          <a:bodyPr/>
          <a:lstStyle/>
          <a:p>
            <a:r>
              <a:rPr lang="fr-FR" altLang="fr-FR" b="0" dirty="0">
                <a:solidFill>
                  <a:schemeClr val="bg1"/>
                </a:solidFill>
                <a:latin typeface="Impact" panose="020B0806030902050204" pitchFamily="34" charset="0"/>
                <a:cs typeface="Andalus" panose="02020603050405020304" pitchFamily="18" charset="-78"/>
              </a:rPr>
              <a:t>Le développement psychique de l’enfant</a:t>
            </a:r>
            <a:endParaRPr lang="fr-FR" b="0" dirty="0">
              <a:solidFill>
                <a:schemeClr val="bg1"/>
              </a:solidFill>
              <a:latin typeface="Impact" panose="020B0806030902050204" pitchFamily="34" charset="0"/>
            </a:endParaRPr>
          </a:p>
        </p:txBody>
      </p:sp>
      <p:sp>
        <p:nvSpPr>
          <p:cNvPr id="5" name="Espace réservé du numéro de diapositive 4"/>
          <p:cNvSpPr>
            <a:spLocks noGrp="1"/>
          </p:cNvSpPr>
          <p:nvPr>
            <p:ph type="sldNum" sz="quarter" idx="12"/>
          </p:nvPr>
        </p:nvSpPr>
        <p:spPr/>
        <p:txBody>
          <a:bodyPr/>
          <a:lstStyle/>
          <a:p>
            <a:fld id="{C8100989-B75F-4602-84D8-19856CD6A586}" type="slidenum">
              <a:rPr lang="fr-FR" smtClean="0"/>
              <a:pPr/>
              <a:t>8</a:t>
            </a:fld>
            <a:endParaRPr lang="fr-FR" dirty="0"/>
          </a:p>
        </p:txBody>
      </p:sp>
      <p:sp>
        <p:nvSpPr>
          <p:cNvPr id="6" name="Espace réservé du contenu 2"/>
          <p:cNvSpPr>
            <a:spLocks noGrp="1"/>
          </p:cNvSpPr>
          <p:nvPr>
            <p:ph idx="1"/>
          </p:nvPr>
        </p:nvSpPr>
        <p:spPr>
          <a:xfrm>
            <a:off x="457200" y="548680"/>
            <a:ext cx="8229600" cy="5577483"/>
          </a:xfrm>
        </p:spPr>
        <p:txBody>
          <a:bodyPr>
            <a:normAutofit/>
          </a:bodyPr>
          <a:lstStyle/>
          <a:p>
            <a:pPr marL="0" indent="0">
              <a:buFont typeface="Arial" charset="0"/>
              <a:buNone/>
              <a:defRPr/>
            </a:pPr>
            <a:r>
              <a:rPr lang="fr-FR" i="1" dirty="0" smtClean="0">
                <a:cs typeface="Andalus" panose="02020603050405020304" pitchFamily="18" charset="-78"/>
              </a:rPr>
              <a:t>Quelques repères pragmatiques dans la dynamique développementale de l’enfant</a:t>
            </a:r>
            <a:endParaRPr lang="fr-FR" i="1" dirty="0">
              <a:cs typeface="Andalus" panose="02020603050405020304" pitchFamily="18" charset="-78"/>
            </a:endParaRPr>
          </a:p>
          <a:p>
            <a:pPr marL="0" indent="0">
              <a:buFont typeface="Arial" charset="0"/>
              <a:buNone/>
              <a:defRPr/>
            </a:pPr>
            <a:r>
              <a:rPr lang="fr-FR" i="1" dirty="0" smtClean="0">
                <a:cs typeface="Andalus" panose="02020603050405020304" pitchFamily="18" charset="-78"/>
              </a:rPr>
              <a:t>On distingue trois phases structurantes  du développement psychique de l’enfant</a:t>
            </a:r>
          </a:p>
          <a:p>
            <a:pPr marL="0" indent="0">
              <a:buFont typeface="Arial" charset="0"/>
              <a:buNone/>
              <a:defRPr/>
            </a:pPr>
            <a:endParaRPr lang="fr-FR" i="1" dirty="0">
              <a:cs typeface="Andalus" panose="02020603050405020304" pitchFamily="18" charset="-78"/>
            </a:endParaRPr>
          </a:p>
          <a:p>
            <a:pPr>
              <a:buFont typeface="Wingdings" panose="05000000000000000000" pitchFamily="2" charset="2"/>
              <a:buChar char="ü"/>
              <a:defRPr/>
            </a:pPr>
            <a:r>
              <a:rPr lang="fr-FR" dirty="0" smtClean="0">
                <a:cs typeface="Andalus" panose="02020603050405020304" pitchFamily="18" charset="-78"/>
              </a:rPr>
              <a:t>1</a:t>
            </a:r>
            <a:r>
              <a:rPr lang="fr-FR" baseline="30000" dirty="0" smtClean="0">
                <a:cs typeface="Andalus" panose="02020603050405020304" pitchFamily="18" charset="-78"/>
              </a:rPr>
              <a:t>ère</a:t>
            </a:r>
            <a:r>
              <a:rPr lang="fr-FR" dirty="0" smtClean="0">
                <a:cs typeface="Andalus" panose="02020603050405020304" pitchFamily="18" charset="-78"/>
              </a:rPr>
              <a:t> phase structurante : L’individuation</a:t>
            </a:r>
          </a:p>
          <a:p>
            <a:pPr marL="0" indent="0">
              <a:buFont typeface="Arial" charset="0"/>
              <a:buNone/>
              <a:defRPr/>
            </a:pPr>
            <a:endParaRPr lang="fr-FR" dirty="0" smtClean="0">
              <a:cs typeface="Andalus" panose="02020603050405020304" pitchFamily="18" charset="-78"/>
            </a:endParaRPr>
          </a:p>
          <a:p>
            <a:pPr>
              <a:buFont typeface="Wingdings" panose="05000000000000000000" pitchFamily="2" charset="2"/>
              <a:buChar char="ü"/>
              <a:defRPr/>
            </a:pPr>
            <a:r>
              <a:rPr lang="fr-FR" dirty="0" smtClean="0">
                <a:cs typeface="Andalus" panose="02020603050405020304" pitchFamily="18" charset="-78"/>
              </a:rPr>
              <a:t>2</a:t>
            </a:r>
            <a:r>
              <a:rPr lang="fr-FR" baseline="30000" dirty="0" smtClean="0">
                <a:cs typeface="Andalus" panose="02020603050405020304" pitchFamily="18" charset="-78"/>
              </a:rPr>
              <a:t>ème</a:t>
            </a:r>
            <a:r>
              <a:rPr lang="fr-FR" dirty="0" smtClean="0">
                <a:cs typeface="Andalus" panose="02020603050405020304" pitchFamily="18" charset="-78"/>
              </a:rPr>
              <a:t> phase structurante : L’autonomisation et la maîtrise</a:t>
            </a:r>
          </a:p>
          <a:p>
            <a:pPr marL="0" indent="0">
              <a:buFont typeface="Arial" charset="0"/>
              <a:buNone/>
              <a:defRPr/>
            </a:pPr>
            <a:endParaRPr lang="fr-FR" dirty="0" smtClean="0">
              <a:cs typeface="Andalus" panose="02020603050405020304" pitchFamily="18" charset="-78"/>
            </a:endParaRPr>
          </a:p>
          <a:p>
            <a:pPr>
              <a:buFont typeface="Wingdings" panose="05000000000000000000" pitchFamily="2" charset="2"/>
              <a:buChar char="ü"/>
              <a:defRPr/>
            </a:pPr>
            <a:r>
              <a:rPr lang="fr-FR" dirty="0" smtClean="0">
                <a:cs typeface="Andalus" panose="02020603050405020304" pitchFamily="18" charset="-78"/>
              </a:rPr>
              <a:t>3</a:t>
            </a:r>
            <a:r>
              <a:rPr lang="fr-FR" baseline="30000" dirty="0" smtClean="0">
                <a:cs typeface="Andalus" panose="02020603050405020304" pitchFamily="18" charset="-78"/>
              </a:rPr>
              <a:t>ème</a:t>
            </a:r>
            <a:r>
              <a:rPr lang="fr-FR" dirty="0" smtClean="0">
                <a:cs typeface="Andalus" panose="02020603050405020304" pitchFamily="18" charset="-78"/>
              </a:rPr>
              <a:t> phase structurante : Une personnalité émerge</a:t>
            </a:r>
            <a:endParaRPr lang="fr-FR" dirty="0">
              <a:cs typeface="Andalus" panose="02020603050405020304" pitchFamily="18" charset="-78"/>
            </a:endParaRPr>
          </a:p>
        </p:txBody>
      </p:sp>
    </p:spTree>
    <p:extLst>
      <p:ext uri="{BB962C8B-B14F-4D97-AF65-F5344CB8AC3E}">
        <p14:creationId xmlns:p14="http://schemas.microsoft.com/office/powerpoint/2010/main" val="3424639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C8100989-B75F-4602-84D8-19856CD6A586}" type="slidenum">
              <a:rPr lang="fr-FR" smtClean="0"/>
              <a:pPr/>
              <a:t>9</a:t>
            </a:fld>
            <a:endParaRPr lang="fr-FR" dirty="0"/>
          </a:p>
        </p:txBody>
      </p:sp>
      <p:sp>
        <p:nvSpPr>
          <p:cNvPr id="7" name="Titre 1"/>
          <p:cNvSpPr txBox="1">
            <a:spLocks/>
          </p:cNvSpPr>
          <p:nvPr/>
        </p:nvSpPr>
        <p:spPr>
          <a:xfrm>
            <a:off x="473224" y="0"/>
            <a:ext cx="8229600" cy="54868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lang="fr-FR" sz="2800" b="1" kern="1200" cap="all" baseline="0">
                <a:solidFill>
                  <a:srgbClr val="0072C6"/>
                </a:solidFill>
                <a:latin typeface="+mj-lt"/>
                <a:ea typeface="+mj-ea"/>
                <a:cs typeface="+mj-cs"/>
              </a:defRPr>
            </a:lvl1pPr>
          </a:lstStyle>
          <a:p>
            <a:r>
              <a:rPr lang="fr-FR" altLang="fr-FR" b="0" dirty="0" smtClean="0">
                <a:solidFill>
                  <a:schemeClr val="bg1"/>
                </a:solidFill>
                <a:latin typeface="Impact" panose="020B0806030902050204" pitchFamily="34" charset="0"/>
                <a:cs typeface="Andalus" panose="02020603050405020304" pitchFamily="18" charset="-78"/>
              </a:rPr>
              <a:t>Le développement psychique de l’enfant (1)</a:t>
            </a:r>
            <a:endParaRPr lang="fr-FR" b="0" dirty="0">
              <a:solidFill>
                <a:schemeClr val="bg1"/>
              </a:solidFill>
              <a:latin typeface="Impact" panose="020B0806030902050204" pitchFamily="34" charset="0"/>
            </a:endParaRPr>
          </a:p>
        </p:txBody>
      </p:sp>
      <p:sp>
        <p:nvSpPr>
          <p:cNvPr id="9" name="Espace réservé du contenu 2"/>
          <p:cNvSpPr>
            <a:spLocks noGrp="1"/>
          </p:cNvSpPr>
          <p:nvPr>
            <p:ph idx="1"/>
          </p:nvPr>
        </p:nvSpPr>
        <p:spPr>
          <a:xfrm>
            <a:off x="457200" y="590870"/>
            <a:ext cx="8229600" cy="5430418"/>
          </a:xfrm>
        </p:spPr>
        <p:txBody>
          <a:bodyPr>
            <a:normAutofit/>
          </a:bodyPr>
          <a:lstStyle/>
          <a:p>
            <a:pPr marL="0" indent="0">
              <a:buFont typeface="Arial" charset="0"/>
              <a:buNone/>
              <a:defRPr/>
            </a:pPr>
            <a:r>
              <a:rPr lang="fr-FR" b="1" dirty="0" smtClean="0">
                <a:cs typeface="Andalus" panose="02020603050405020304" pitchFamily="18" charset="-78"/>
              </a:rPr>
              <a:t>1</a:t>
            </a:r>
            <a:r>
              <a:rPr lang="fr-FR" b="1" baseline="30000" dirty="0" smtClean="0">
                <a:cs typeface="Andalus" panose="02020603050405020304" pitchFamily="18" charset="-78"/>
              </a:rPr>
              <a:t>ère</a:t>
            </a:r>
            <a:r>
              <a:rPr lang="fr-FR" b="1" dirty="0" smtClean="0">
                <a:cs typeface="Andalus" panose="02020603050405020304" pitchFamily="18" charset="-78"/>
              </a:rPr>
              <a:t> phase structurante 0-2 ans : L’individuation</a:t>
            </a:r>
          </a:p>
          <a:p>
            <a:pPr marL="0" indent="0" algn="just">
              <a:buFont typeface="Arial" charset="0"/>
              <a:buNone/>
              <a:defRPr/>
            </a:pPr>
            <a:endParaRPr lang="fr-FR" dirty="0" smtClean="0">
              <a:cs typeface="Andalus" panose="02020603050405020304" pitchFamily="18" charset="-78"/>
            </a:endParaRPr>
          </a:p>
          <a:p>
            <a:pPr algn="just">
              <a:defRPr/>
            </a:pPr>
            <a:r>
              <a:rPr lang="fr-FR" dirty="0" smtClean="0">
                <a:cs typeface="Andalus" panose="02020603050405020304" pitchFamily="18" charset="-78"/>
              </a:rPr>
              <a:t>Passage de l’indifférenciation aux interactions avec le monde externe</a:t>
            </a:r>
          </a:p>
          <a:p>
            <a:pPr marL="0" indent="0" algn="just">
              <a:buNone/>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Passage d’un univers flou et fluide fait d’impressions, de sensations et d’émotions indistinctes vers le contrôle de ses émotions par le système des représentations.</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Intègre le sentiment de sécurité/étranger</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Distinction entre imaginaire et réalité</a:t>
            </a:r>
          </a:p>
          <a:p>
            <a:pPr algn="just">
              <a:defRPr/>
            </a:pPr>
            <a:endParaRPr lang="fr-FR" sz="1400" dirty="0" smtClean="0">
              <a:cs typeface="Andalus" panose="02020603050405020304" pitchFamily="18" charset="-78"/>
            </a:endParaRPr>
          </a:p>
          <a:p>
            <a:pPr algn="just">
              <a:defRPr/>
            </a:pPr>
            <a:r>
              <a:rPr lang="fr-FR" dirty="0" smtClean="0">
                <a:cs typeface="Andalus" panose="02020603050405020304" pitchFamily="18" charset="-78"/>
              </a:rPr>
              <a:t>Enfant se tourne vers l’extérieur (acquisition de la marche)</a:t>
            </a:r>
          </a:p>
          <a:p>
            <a:pPr algn="just">
              <a:buFont typeface="Arial" charset="0"/>
              <a:buChar char="•"/>
              <a:defRPr/>
            </a:pPr>
            <a:endParaRPr lang="fr-FR" dirty="0"/>
          </a:p>
        </p:txBody>
      </p:sp>
    </p:spTree>
    <p:extLst>
      <p:ext uri="{BB962C8B-B14F-4D97-AF65-F5344CB8AC3E}">
        <p14:creationId xmlns:p14="http://schemas.microsoft.com/office/powerpoint/2010/main" val="1327226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2161</TotalTime>
  <Words>2734</Words>
  <Application>Microsoft Office PowerPoint</Application>
  <PresentationFormat>Affichage à l'écran (4:3)</PresentationFormat>
  <Paragraphs>425</Paragraphs>
  <Slides>39</Slides>
  <Notes>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39</vt:i4>
      </vt:variant>
    </vt:vector>
  </HeadingPairs>
  <TitlesOfParts>
    <vt:vector size="47" baseType="lpstr">
      <vt:lpstr>Andalus</vt:lpstr>
      <vt:lpstr>Arial</vt:lpstr>
      <vt:lpstr>Arial Narrow</vt:lpstr>
      <vt:lpstr>Calibri</vt:lpstr>
      <vt:lpstr>Impact</vt:lpstr>
      <vt:lpstr>Times New Roman</vt:lpstr>
      <vt:lpstr>Wingdings</vt:lpstr>
      <vt:lpstr>Thème Office</vt:lpstr>
      <vt:lpstr>Présentation PowerPoint</vt:lpstr>
      <vt:lpstr>POURQUOI CETTE JOURNEE ? </vt:lpstr>
      <vt:lpstr>Programme de cette journée</vt:lpstr>
      <vt:lpstr>Bien vivre ensemble cette journée</vt:lpstr>
      <vt:lpstr>Chacun se présente…</vt:lpstr>
      <vt:lpstr>Mieux connaître  le développement psychique  de l’enfant et de l’adolescent </vt:lpstr>
      <vt:lpstr>Le développement global de l’enfant</vt:lpstr>
      <vt:lpstr>Le développement psychique de l’enfant</vt:lpstr>
      <vt:lpstr>Présentation PowerPoint</vt:lpstr>
      <vt:lpstr>Présentation PowerPoint</vt:lpstr>
      <vt:lpstr>Le développement psychique de l’enfant (3)</vt:lpstr>
      <vt:lpstr>La Puberté</vt:lpstr>
      <vt:lpstr>Présentation PowerPoint</vt:lpstr>
      <vt:lpstr>Place de la famille dans le développement psychique de l’enfant et de l’adolescent</vt:lpstr>
      <vt:lpstr>Savoir repérer et mieux appréhender les difficultés psychologiques de son enfant pour mieux le comprendre </vt:lpstr>
      <vt:lpstr>Les premiers signes repérés…</vt:lpstr>
      <vt:lpstr>Quand le signe devient symptôme…</vt:lpstr>
      <vt:lpstr>Quand les symptômes deviennent un trouble…</vt:lpstr>
      <vt:lpstr>Le normal et le pathologique : un continuum…</vt:lpstr>
      <vt:lpstr>Les troubles évoqués lors de cette journée</vt:lpstr>
      <vt:lpstr>Les troubles anxieux</vt:lpstr>
      <vt:lpstr>Les troubles somatiques</vt:lpstr>
      <vt:lpstr>Les troubles des conduites</vt:lpstr>
      <vt:lpstr>Troubles des conduites alimentaires</vt:lpstr>
      <vt:lpstr>Les conduites addictives</vt:lpstr>
      <vt:lpstr>Les troubles dépressifs</vt:lpstr>
      <vt:lpstr>Les troubles psychotiques</vt:lpstr>
      <vt:lpstr>Savoir construire une demande d’aide et connaître le réseau des professionnels de l’enfance et de l’adolescence </vt:lpstr>
      <vt:lpstr>Pourquoi est-ce difficile de demander de l’aide ?</vt:lpstr>
      <vt:lpstr>La demande</vt:lpstr>
      <vt:lpstr>A quel moment ?</vt:lpstr>
      <vt:lpstr>A qui s’adresser ?</vt:lpstr>
      <vt:lpstr>Réseau de professionnels</vt:lpstr>
      <vt:lpstr>Pour qui ?</vt:lpstr>
      <vt:lpstr>Prise en charge de l’entourage</vt:lpstr>
      <vt:lpstr>On demande quoi ?</vt:lpstr>
      <vt:lpstr>Les prises en charge pluridisciplinaires </vt:lpstr>
      <vt:lpstr>Approches thérapeutiques multiples</vt:lpstr>
      <vt:lpstr>Conclusion et EVALUATION de la journée</vt:lpstr>
    </vt:vector>
  </TitlesOfParts>
  <Company>Utilisateur Microsoft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 Microsoft Office</dc:creator>
  <cp:lastModifiedBy>Sophie DACBERT</cp:lastModifiedBy>
  <cp:revision>218</cp:revision>
  <dcterms:created xsi:type="dcterms:W3CDTF">2013-01-31T14:37:19Z</dcterms:created>
  <dcterms:modified xsi:type="dcterms:W3CDTF">2020-06-15T13:50:15Z</dcterms:modified>
</cp:coreProperties>
</file>